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embedTrueTypeFonts="1" saveSubsetFonts="1" autoCompressPictures="0">
  <p:sldMasterIdLst>
    <p:sldMasterId id="2147483648" r:id="rId1"/>
    <p:sldMasterId id="2147483652" r:id="rId2"/>
  </p:sldMasterIdLst>
  <p:notesMasterIdLst>
    <p:notesMasterId r:id="rId21"/>
  </p:notesMasterIdLst>
  <p:sldIdLst>
    <p:sldId id="256" r:id="rId3"/>
    <p:sldId id="327" r:id="rId4"/>
    <p:sldId id="319" r:id="rId5"/>
    <p:sldId id="320" r:id="rId6"/>
    <p:sldId id="322" r:id="rId7"/>
    <p:sldId id="321" r:id="rId8"/>
    <p:sldId id="323" r:id="rId9"/>
    <p:sldId id="333" r:id="rId10"/>
    <p:sldId id="335" r:id="rId11"/>
    <p:sldId id="334" r:id="rId12"/>
    <p:sldId id="324" r:id="rId13"/>
    <p:sldId id="311" r:id="rId14"/>
    <p:sldId id="326" r:id="rId15"/>
    <p:sldId id="313" r:id="rId16"/>
    <p:sldId id="325" r:id="rId17"/>
    <p:sldId id="336" r:id="rId18"/>
    <p:sldId id="337" r:id="rId19"/>
    <p:sldId id="284" r:id="rId20"/>
  </p:sldIdLst>
  <p:sldSz cx="9144000" cy="5143500" type="screen16x9"/>
  <p:notesSz cx="6858000" cy="9144000"/>
  <p:embeddedFontLst>
    <p:embeddedFont>
      <p:font typeface="Palatino Linotype" panose="02040502050505030304" pitchFamily="18" charset="0"/>
      <p:regular r:id="rId22"/>
      <p:bold r:id="rId23"/>
      <p:italic r:id="rId24"/>
      <p:boldItalic r:id="rId25"/>
    </p:embeddedFont>
    <p:embeddedFont>
      <p:font typeface="Roboto Condensed" panose="02000000000000000000" pitchFamily="2"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0" roundtripDataSignature="AMtx7midip/jiPK5ndAIpOs6FMzQuJfpz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nnis Hauk" initials="" lastIdx="1" clrIdx="0"/>
  <p:cmAuthor id="1" name="Susanne Bukatz"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7CB3480-2ECC-4697-8B9D-C6875A87454C}" v="125" dt="2025-10-21T11:15:25.749"/>
  </p1510:revLst>
</p1510:revInfo>
</file>

<file path=ppt/tableStyles.xml><?xml version="1.0" encoding="utf-8"?>
<a:tblStyleLst xmlns:a="http://schemas.openxmlformats.org/drawingml/2006/main" def="{7333D819-64B6-487D-AA7C-072B04893FC7}">
  <a:tblStyle styleId="{7333D819-64B6-487D-AA7C-072B04893FC7}" styleName="Table_0">
    <a:wholeTbl>
      <a:tcTxStyle b="off" i="off">
        <a:font>
          <a:latin typeface="Roboto Condensed"/>
          <a:ea typeface="Roboto Condensed"/>
          <a:cs typeface="Roboto Condensed"/>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1EFEA"/>
          </a:solidFill>
        </a:fill>
      </a:tcStyle>
    </a:wholeTbl>
    <a:band1H>
      <a:tcTxStyle b="off" i="off"/>
      <a:tcStyle>
        <a:tcBdr/>
        <a:fill>
          <a:solidFill>
            <a:srgbClr val="E3DDD2"/>
          </a:solidFill>
        </a:fill>
      </a:tcStyle>
    </a:band1H>
    <a:band2H>
      <a:tcTxStyle b="off" i="off"/>
      <a:tcStyle>
        <a:tcBdr/>
      </a:tcStyle>
    </a:band2H>
    <a:band1V>
      <a:tcTxStyle b="off" i="off"/>
      <a:tcStyle>
        <a:tcBdr/>
        <a:fill>
          <a:solidFill>
            <a:srgbClr val="E3DDD2"/>
          </a:solidFill>
        </a:fill>
      </a:tcStyle>
    </a:band1V>
    <a:band2V>
      <a:tcTxStyle b="off" i="off"/>
      <a:tcStyle>
        <a:tcBdr/>
      </a:tcStyle>
    </a:band2V>
    <a:lastCol>
      <a:tcTxStyle b="on" i="off">
        <a:font>
          <a:latin typeface="Roboto Condensed"/>
          <a:ea typeface="Roboto Condensed"/>
          <a:cs typeface="Roboto Condensed"/>
        </a:font>
        <a:schemeClr val="lt1"/>
      </a:tcTxStyle>
      <a:tcStyle>
        <a:tcBdr/>
        <a:fill>
          <a:solidFill>
            <a:schemeClr val="accent1"/>
          </a:solidFill>
        </a:fill>
      </a:tcStyle>
    </a:lastCol>
    <a:firstCol>
      <a:tcTxStyle b="on" i="off">
        <a:font>
          <a:latin typeface="Roboto Condensed"/>
          <a:ea typeface="Roboto Condensed"/>
          <a:cs typeface="Roboto Condensed"/>
        </a:font>
        <a:schemeClr val="lt1"/>
      </a:tcTxStyle>
      <a:tcStyle>
        <a:tcBdr/>
        <a:fill>
          <a:solidFill>
            <a:schemeClr val="accent1"/>
          </a:solidFill>
        </a:fill>
      </a:tcStyle>
    </a:firstCol>
    <a:lastRow>
      <a:tcTxStyle b="on" i="off">
        <a:font>
          <a:latin typeface="Roboto Condensed"/>
          <a:ea typeface="Roboto Condensed"/>
          <a:cs typeface="Roboto Condensed"/>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Roboto Condensed"/>
          <a:ea typeface="Roboto Condensed"/>
          <a:cs typeface="Roboto Condensed"/>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3" d="100"/>
          <a:sy n="103" d="100"/>
        </p:scale>
        <p:origin x="874" y="77"/>
      </p:cViewPr>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5.fntdata"/><Relationship Id="rId3" Type="http://schemas.openxmlformats.org/officeDocument/2006/relationships/slide" Target="slides/slide1.xml"/><Relationship Id="rId21" Type="http://schemas.openxmlformats.org/officeDocument/2006/relationships/notesMaster" Target="notesMasters/notesMaster1.xml"/><Relationship Id="rId50" Type="http://customschemas.google.com/relationships/presentationmetadata" Target="metadata"/><Relationship Id="rId55"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4.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8.fntdata"/><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3.fntdata"/><Relationship Id="rId53"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2.fntdata"/><Relationship Id="rId28" Type="http://schemas.openxmlformats.org/officeDocument/2006/relationships/font" Target="fonts/font7.fntdata"/><Relationship Id="rId10" Type="http://schemas.openxmlformats.org/officeDocument/2006/relationships/slide" Target="slides/slide8.xml"/><Relationship Id="rId19" Type="http://schemas.openxmlformats.org/officeDocument/2006/relationships/slide" Target="slides/slide17.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1.fntdata"/><Relationship Id="rId27" Type="http://schemas.openxmlformats.org/officeDocument/2006/relationships/font" Target="fonts/font6.fntdata"/><Relationship Id="rId56" Type="http://schemas.microsoft.com/office/2015/10/relationships/revisionInfo" Target="revisionInfo.xml"/><Relationship Id="rId8" Type="http://schemas.openxmlformats.org/officeDocument/2006/relationships/slide" Target="slides/slide6.xml"/><Relationship Id="rId51"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 name="Google Shape;47;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 name="Google Shape;48;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de-DE"/>
              <a:t>0</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a:extLst>
            <a:ext uri="{FF2B5EF4-FFF2-40B4-BE49-F238E27FC236}">
              <a16:creationId xmlns:a16="http://schemas.microsoft.com/office/drawing/2014/main" id="{813D50D0-DD8F-0E57-43EF-82865EE2E12B}"/>
            </a:ext>
          </a:extLst>
        </p:cNvPr>
        <p:cNvGrpSpPr/>
        <p:nvPr/>
      </p:nvGrpSpPr>
      <p:grpSpPr>
        <a:xfrm>
          <a:off x="0" y="0"/>
          <a:ext cx="0" cy="0"/>
          <a:chOff x="0" y="0"/>
          <a:chExt cx="0" cy="0"/>
        </a:xfrm>
      </p:grpSpPr>
      <p:sp>
        <p:nvSpPr>
          <p:cNvPr id="74" name="Google Shape;74;p26:notes">
            <a:extLst>
              <a:ext uri="{FF2B5EF4-FFF2-40B4-BE49-F238E27FC236}">
                <a16:creationId xmlns:a16="http://schemas.microsoft.com/office/drawing/2014/main" id="{BA1DFCED-044D-B85A-7164-6FC7CF5F000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26:notes">
            <a:extLst>
              <a:ext uri="{FF2B5EF4-FFF2-40B4-BE49-F238E27FC236}">
                <a16:creationId xmlns:a16="http://schemas.microsoft.com/office/drawing/2014/main" id="{83F799BD-45DF-803A-D649-375CBCE8DC09}"/>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 name="Google Shape;76;p26:notes">
            <a:extLst>
              <a:ext uri="{FF2B5EF4-FFF2-40B4-BE49-F238E27FC236}">
                <a16:creationId xmlns:a16="http://schemas.microsoft.com/office/drawing/2014/main" id="{23D303FD-D4F7-57C5-DF92-14BDB6D182C5}"/>
              </a:ext>
            </a:extLst>
          </p:cNvPr>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de-DE" sz="1400" b="0" i="0" u="none" strike="noStrike" cap="none">
                <a:solidFill>
                  <a:srgbClr val="000000"/>
                </a:solidFill>
                <a:latin typeface="Arial"/>
                <a:ea typeface="Arial"/>
                <a:cs typeface="Arial"/>
                <a:sym typeface="Arial"/>
              </a:rPr>
              <a:t>9</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7774561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a:extLst>
            <a:ext uri="{FF2B5EF4-FFF2-40B4-BE49-F238E27FC236}">
              <a16:creationId xmlns:a16="http://schemas.microsoft.com/office/drawing/2014/main" id="{676D9F7A-0E8A-4226-F95F-7B71FCB7E614}"/>
            </a:ext>
          </a:extLst>
        </p:cNvPr>
        <p:cNvGrpSpPr/>
        <p:nvPr/>
      </p:nvGrpSpPr>
      <p:grpSpPr>
        <a:xfrm>
          <a:off x="0" y="0"/>
          <a:ext cx="0" cy="0"/>
          <a:chOff x="0" y="0"/>
          <a:chExt cx="0" cy="0"/>
        </a:xfrm>
      </p:grpSpPr>
      <p:sp>
        <p:nvSpPr>
          <p:cNvPr id="74" name="Google Shape;74;p26:notes">
            <a:extLst>
              <a:ext uri="{FF2B5EF4-FFF2-40B4-BE49-F238E27FC236}">
                <a16:creationId xmlns:a16="http://schemas.microsoft.com/office/drawing/2014/main" id="{AB87A910-C4F4-03C7-3F96-676F86FF990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26:notes">
            <a:extLst>
              <a:ext uri="{FF2B5EF4-FFF2-40B4-BE49-F238E27FC236}">
                <a16:creationId xmlns:a16="http://schemas.microsoft.com/office/drawing/2014/main" id="{DB34A875-BE91-5649-911A-CB5D0A04418C}"/>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 name="Google Shape;76;p26:notes">
            <a:extLst>
              <a:ext uri="{FF2B5EF4-FFF2-40B4-BE49-F238E27FC236}">
                <a16:creationId xmlns:a16="http://schemas.microsoft.com/office/drawing/2014/main" id="{DFF3FA74-FD6E-106E-0558-5C06A1A5965D}"/>
              </a:ext>
            </a:extLst>
          </p:cNvPr>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de-DE" sz="1400" b="0" i="0" u="none" strike="noStrike" cap="none">
                <a:solidFill>
                  <a:srgbClr val="000000"/>
                </a:solidFill>
                <a:latin typeface="Arial"/>
                <a:ea typeface="Arial"/>
                <a:cs typeface="Arial"/>
                <a:sym typeface="Arial"/>
              </a:rPr>
              <a:t>10</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0761725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a:extLst>
            <a:ext uri="{FF2B5EF4-FFF2-40B4-BE49-F238E27FC236}">
              <a16:creationId xmlns:a16="http://schemas.microsoft.com/office/drawing/2014/main" id="{23B03C1D-AE65-B484-7C49-8EB0FE2F98DF}"/>
            </a:ext>
          </a:extLst>
        </p:cNvPr>
        <p:cNvGrpSpPr/>
        <p:nvPr/>
      </p:nvGrpSpPr>
      <p:grpSpPr>
        <a:xfrm>
          <a:off x="0" y="0"/>
          <a:ext cx="0" cy="0"/>
          <a:chOff x="0" y="0"/>
          <a:chExt cx="0" cy="0"/>
        </a:xfrm>
      </p:grpSpPr>
      <p:sp>
        <p:nvSpPr>
          <p:cNvPr id="74" name="Google Shape;74;p26:notes">
            <a:extLst>
              <a:ext uri="{FF2B5EF4-FFF2-40B4-BE49-F238E27FC236}">
                <a16:creationId xmlns:a16="http://schemas.microsoft.com/office/drawing/2014/main" id="{70CD43A3-8549-1D91-1C51-E3231F42CEC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26:notes">
            <a:extLst>
              <a:ext uri="{FF2B5EF4-FFF2-40B4-BE49-F238E27FC236}">
                <a16:creationId xmlns:a16="http://schemas.microsoft.com/office/drawing/2014/main" id="{F6451F2D-B4B4-11E9-5A04-7CFF8D973133}"/>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 name="Google Shape;76;p26:notes">
            <a:extLst>
              <a:ext uri="{FF2B5EF4-FFF2-40B4-BE49-F238E27FC236}">
                <a16:creationId xmlns:a16="http://schemas.microsoft.com/office/drawing/2014/main" id="{6204D827-B0D4-E522-4298-8B185FD5313D}"/>
              </a:ext>
            </a:extLst>
          </p:cNvPr>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de-DE" sz="1400" b="0" i="0" u="none" strike="noStrike" cap="none">
                <a:solidFill>
                  <a:srgbClr val="000000"/>
                </a:solidFill>
                <a:latin typeface="Arial"/>
                <a:ea typeface="Arial"/>
                <a:cs typeface="Arial"/>
                <a:sym typeface="Arial"/>
              </a:rPr>
              <a:t>11</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7044701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a:extLst>
            <a:ext uri="{FF2B5EF4-FFF2-40B4-BE49-F238E27FC236}">
              <a16:creationId xmlns:a16="http://schemas.microsoft.com/office/drawing/2014/main" id="{6DA680CC-95E9-7FF9-9520-B150458EDFCE}"/>
            </a:ext>
          </a:extLst>
        </p:cNvPr>
        <p:cNvGrpSpPr/>
        <p:nvPr/>
      </p:nvGrpSpPr>
      <p:grpSpPr>
        <a:xfrm>
          <a:off x="0" y="0"/>
          <a:ext cx="0" cy="0"/>
          <a:chOff x="0" y="0"/>
          <a:chExt cx="0" cy="0"/>
        </a:xfrm>
      </p:grpSpPr>
      <p:sp>
        <p:nvSpPr>
          <p:cNvPr id="74" name="Google Shape;74;p26:notes">
            <a:extLst>
              <a:ext uri="{FF2B5EF4-FFF2-40B4-BE49-F238E27FC236}">
                <a16:creationId xmlns:a16="http://schemas.microsoft.com/office/drawing/2014/main" id="{5477677B-9946-8DD9-794D-DFB8F2462D1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26:notes">
            <a:extLst>
              <a:ext uri="{FF2B5EF4-FFF2-40B4-BE49-F238E27FC236}">
                <a16:creationId xmlns:a16="http://schemas.microsoft.com/office/drawing/2014/main" id="{4B473AFE-1F81-478C-45ED-9E9F392F9327}"/>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 name="Google Shape;76;p26:notes">
            <a:extLst>
              <a:ext uri="{FF2B5EF4-FFF2-40B4-BE49-F238E27FC236}">
                <a16:creationId xmlns:a16="http://schemas.microsoft.com/office/drawing/2014/main" id="{1833981D-CC59-CE5A-619C-AB763C180590}"/>
              </a:ext>
            </a:extLst>
          </p:cNvPr>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de-DE" sz="1400" b="0" i="0" u="none" strike="noStrike" cap="none">
                <a:solidFill>
                  <a:srgbClr val="000000"/>
                </a:solidFill>
                <a:latin typeface="Arial"/>
                <a:ea typeface="Arial"/>
                <a:cs typeface="Arial"/>
                <a:sym typeface="Arial"/>
              </a:rPr>
              <a:t>12</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5118023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a:extLst>
            <a:ext uri="{FF2B5EF4-FFF2-40B4-BE49-F238E27FC236}">
              <a16:creationId xmlns:a16="http://schemas.microsoft.com/office/drawing/2014/main" id="{A982F735-EDEB-0262-31A1-CA03DF7858CA}"/>
            </a:ext>
          </a:extLst>
        </p:cNvPr>
        <p:cNvGrpSpPr/>
        <p:nvPr/>
      </p:nvGrpSpPr>
      <p:grpSpPr>
        <a:xfrm>
          <a:off x="0" y="0"/>
          <a:ext cx="0" cy="0"/>
          <a:chOff x="0" y="0"/>
          <a:chExt cx="0" cy="0"/>
        </a:xfrm>
      </p:grpSpPr>
      <p:sp>
        <p:nvSpPr>
          <p:cNvPr id="74" name="Google Shape;74;p26:notes">
            <a:extLst>
              <a:ext uri="{FF2B5EF4-FFF2-40B4-BE49-F238E27FC236}">
                <a16:creationId xmlns:a16="http://schemas.microsoft.com/office/drawing/2014/main" id="{2FEE7B1F-F69D-CDDF-9E3E-675C4CDE99B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26:notes">
            <a:extLst>
              <a:ext uri="{FF2B5EF4-FFF2-40B4-BE49-F238E27FC236}">
                <a16:creationId xmlns:a16="http://schemas.microsoft.com/office/drawing/2014/main" id="{CAE8267C-BB90-8C27-2CE2-841F61DC9488}"/>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 name="Google Shape;76;p26:notes">
            <a:extLst>
              <a:ext uri="{FF2B5EF4-FFF2-40B4-BE49-F238E27FC236}">
                <a16:creationId xmlns:a16="http://schemas.microsoft.com/office/drawing/2014/main" id="{55BE8C73-BB55-6AD1-BE08-8296B4881791}"/>
              </a:ext>
            </a:extLst>
          </p:cNvPr>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de-DE" sz="1400" b="0" i="0" u="none" strike="noStrike" cap="none">
                <a:solidFill>
                  <a:srgbClr val="000000"/>
                </a:solidFill>
                <a:latin typeface="Arial"/>
                <a:ea typeface="Arial"/>
                <a:cs typeface="Arial"/>
                <a:sym typeface="Arial"/>
              </a:rPr>
              <a:t>13</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42649320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a:extLst>
            <a:ext uri="{FF2B5EF4-FFF2-40B4-BE49-F238E27FC236}">
              <a16:creationId xmlns:a16="http://schemas.microsoft.com/office/drawing/2014/main" id="{272655B3-9D03-1648-BE6C-EA33A3E43407}"/>
            </a:ext>
          </a:extLst>
        </p:cNvPr>
        <p:cNvGrpSpPr/>
        <p:nvPr/>
      </p:nvGrpSpPr>
      <p:grpSpPr>
        <a:xfrm>
          <a:off x="0" y="0"/>
          <a:ext cx="0" cy="0"/>
          <a:chOff x="0" y="0"/>
          <a:chExt cx="0" cy="0"/>
        </a:xfrm>
      </p:grpSpPr>
      <p:sp>
        <p:nvSpPr>
          <p:cNvPr id="74" name="Google Shape;74;p26:notes">
            <a:extLst>
              <a:ext uri="{FF2B5EF4-FFF2-40B4-BE49-F238E27FC236}">
                <a16:creationId xmlns:a16="http://schemas.microsoft.com/office/drawing/2014/main" id="{D529D318-E0F3-597F-310C-9E2179DD780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26:notes">
            <a:extLst>
              <a:ext uri="{FF2B5EF4-FFF2-40B4-BE49-F238E27FC236}">
                <a16:creationId xmlns:a16="http://schemas.microsoft.com/office/drawing/2014/main" id="{E53BE748-C2AD-44F9-772F-A404B36FFFCF}"/>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 name="Google Shape;76;p26:notes">
            <a:extLst>
              <a:ext uri="{FF2B5EF4-FFF2-40B4-BE49-F238E27FC236}">
                <a16:creationId xmlns:a16="http://schemas.microsoft.com/office/drawing/2014/main" id="{8E33FB30-17B0-C0EA-62BA-7E502D323533}"/>
              </a:ext>
            </a:extLst>
          </p:cNvPr>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de-DE" sz="1400" b="0" i="0" u="none" strike="noStrike" cap="none">
                <a:solidFill>
                  <a:srgbClr val="000000"/>
                </a:solidFill>
                <a:latin typeface="Arial"/>
                <a:ea typeface="Arial"/>
                <a:cs typeface="Arial"/>
                <a:sym typeface="Arial"/>
              </a:rPr>
              <a:t>14</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7009495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a:extLst>
            <a:ext uri="{FF2B5EF4-FFF2-40B4-BE49-F238E27FC236}">
              <a16:creationId xmlns:a16="http://schemas.microsoft.com/office/drawing/2014/main" id="{EFC2B245-AC3E-4B50-2ED3-35B07281D1D6}"/>
            </a:ext>
          </a:extLst>
        </p:cNvPr>
        <p:cNvGrpSpPr/>
        <p:nvPr/>
      </p:nvGrpSpPr>
      <p:grpSpPr>
        <a:xfrm>
          <a:off x="0" y="0"/>
          <a:ext cx="0" cy="0"/>
          <a:chOff x="0" y="0"/>
          <a:chExt cx="0" cy="0"/>
        </a:xfrm>
      </p:grpSpPr>
      <p:sp>
        <p:nvSpPr>
          <p:cNvPr id="74" name="Google Shape;74;p26:notes">
            <a:extLst>
              <a:ext uri="{FF2B5EF4-FFF2-40B4-BE49-F238E27FC236}">
                <a16:creationId xmlns:a16="http://schemas.microsoft.com/office/drawing/2014/main" id="{575FFA38-6C32-9BD0-427C-954B3B4C525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26:notes">
            <a:extLst>
              <a:ext uri="{FF2B5EF4-FFF2-40B4-BE49-F238E27FC236}">
                <a16:creationId xmlns:a16="http://schemas.microsoft.com/office/drawing/2014/main" id="{3596676E-855F-EAAF-F5A1-91581B37F533}"/>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 name="Google Shape;76;p26:notes">
            <a:extLst>
              <a:ext uri="{FF2B5EF4-FFF2-40B4-BE49-F238E27FC236}">
                <a16:creationId xmlns:a16="http://schemas.microsoft.com/office/drawing/2014/main" id="{3A1E162D-B4A7-7A4B-08D6-DFD2D445396D}"/>
              </a:ext>
            </a:extLst>
          </p:cNvPr>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de-DE" sz="1400" b="0" i="0" u="none" strike="noStrike" cap="none">
                <a:solidFill>
                  <a:srgbClr val="000000"/>
                </a:solidFill>
                <a:latin typeface="Arial"/>
                <a:ea typeface="Arial"/>
                <a:cs typeface="Arial"/>
                <a:sym typeface="Arial"/>
              </a:rPr>
              <a:t>15</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571938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a:extLst>
            <a:ext uri="{FF2B5EF4-FFF2-40B4-BE49-F238E27FC236}">
              <a16:creationId xmlns:a16="http://schemas.microsoft.com/office/drawing/2014/main" id="{7BB70B2F-42B6-91D3-93D8-0739E25B8834}"/>
            </a:ext>
          </a:extLst>
        </p:cNvPr>
        <p:cNvGrpSpPr/>
        <p:nvPr/>
      </p:nvGrpSpPr>
      <p:grpSpPr>
        <a:xfrm>
          <a:off x="0" y="0"/>
          <a:ext cx="0" cy="0"/>
          <a:chOff x="0" y="0"/>
          <a:chExt cx="0" cy="0"/>
        </a:xfrm>
      </p:grpSpPr>
      <p:sp>
        <p:nvSpPr>
          <p:cNvPr id="74" name="Google Shape;74;p26:notes">
            <a:extLst>
              <a:ext uri="{FF2B5EF4-FFF2-40B4-BE49-F238E27FC236}">
                <a16:creationId xmlns:a16="http://schemas.microsoft.com/office/drawing/2014/main" id="{0DB775C5-1380-A905-885F-9C8BCC88C47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26:notes">
            <a:extLst>
              <a:ext uri="{FF2B5EF4-FFF2-40B4-BE49-F238E27FC236}">
                <a16:creationId xmlns:a16="http://schemas.microsoft.com/office/drawing/2014/main" id="{B9234FF2-1F5E-3E7F-00E7-8852AB47EA82}"/>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 name="Google Shape;76;p26:notes">
            <a:extLst>
              <a:ext uri="{FF2B5EF4-FFF2-40B4-BE49-F238E27FC236}">
                <a16:creationId xmlns:a16="http://schemas.microsoft.com/office/drawing/2014/main" id="{8F6569E3-4D48-0BBD-3F10-845D0EE819D4}"/>
              </a:ext>
            </a:extLst>
          </p:cNvPr>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de-DE" sz="1400" b="0" i="0" u="none" strike="noStrike" cap="none">
                <a:solidFill>
                  <a:srgbClr val="000000"/>
                </a:solidFill>
                <a:latin typeface="Arial"/>
                <a:ea typeface="Arial"/>
                <a:cs typeface="Arial"/>
                <a:sym typeface="Arial"/>
              </a:rPr>
              <a:t>16</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0798743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9" name="Google Shape;339;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a:extLst>
            <a:ext uri="{FF2B5EF4-FFF2-40B4-BE49-F238E27FC236}">
              <a16:creationId xmlns:a16="http://schemas.microsoft.com/office/drawing/2014/main" id="{3ACFC355-670D-4D88-50D8-B65CD3135D78}"/>
            </a:ext>
          </a:extLst>
        </p:cNvPr>
        <p:cNvGrpSpPr/>
        <p:nvPr/>
      </p:nvGrpSpPr>
      <p:grpSpPr>
        <a:xfrm>
          <a:off x="0" y="0"/>
          <a:ext cx="0" cy="0"/>
          <a:chOff x="0" y="0"/>
          <a:chExt cx="0" cy="0"/>
        </a:xfrm>
      </p:grpSpPr>
      <p:sp>
        <p:nvSpPr>
          <p:cNvPr id="74" name="Google Shape;74;p26:notes">
            <a:extLst>
              <a:ext uri="{FF2B5EF4-FFF2-40B4-BE49-F238E27FC236}">
                <a16:creationId xmlns:a16="http://schemas.microsoft.com/office/drawing/2014/main" id="{2C2AAC1F-C0CA-9D94-E009-FFCD76CD6EB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26:notes">
            <a:extLst>
              <a:ext uri="{FF2B5EF4-FFF2-40B4-BE49-F238E27FC236}">
                <a16:creationId xmlns:a16="http://schemas.microsoft.com/office/drawing/2014/main" id="{126E772A-2043-380F-570D-8C7BA9EE514B}"/>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 name="Google Shape;76;p26:notes">
            <a:extLst>
              <a:ext uri="{FF2B5EF4-FFF2-40B4-BE49-F238E27FC236}">
                <a16:creationId xmlns:a16="http://schemas.microsoft.com/office/drawing/2014/main" id="{E44E2D85-5480-EA88-6698-101E572A20F5}"/>
              </a:ext>
            </a:extLst>
          </p:cNvPr>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de-DE" sz="1400" b="0" i="0" u="none" strike="noStrike" cap="none">
                <a:solidFill>
                  <a:srgbClr val="000000"/>
                </a:solidFill>
                <a:latin typeface="Arial"/>
                <a:ea typeface="Arial"/>
                <a:cs typeface="Arial"/>
                <a:sym typeface="Arial"/>
              </a:rPr>
              <a:t>1</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385611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a:extLst>
            <a:ext uri="{FF2B5EF4-FFF2-40B4-BE49-F238E27FC236}">
              <a16:creationId xmlns:a16="http://schemas.microsoft.com/office/drawing/2014/main" id="{19ED7EF5-208B-F425-C989-FA8018A6D33C}"/>
            </a:ext>
          </a:extLst>
        </p:cNvPr>
        <p:cNvGrpSpPr/>
        <p:nvPr/>
      </p:nvGrpSpPr>
      <p:grpSpPr>
        <a:xfrm>
          <a:off x="0" y="0"/>
          <a:ext cx="0" cy="0"/>
          <a:chOff x="0" y="0"/>
          <a:chExt cx="0" cy="0"/>
        </a:xfrm>
      </p:grpSpPr>
      <p:sp>
        <p:nvSpPr>
          <p:cNvPr id="74" name="Google Shape;74;p26:notes">
            <a:extLst>
              <a:ext uri="{FF2B5EF4-FFF2-40B4-BE49-F238E27FC236}">
                <a16:creationId xmlns:a16="http://schemas.microsoft.com/office/drawing/2014/main" id="{DF503F60-1EA4-A6F2-222B-2ADBEEA044F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26:notes">
            <a:extLst>
              <a:ext uri="{FF2B5EF4-FFF2-40B4-BE49-F238E27FC236}">
                <a16:creationId xmlns:a16="http://schemas.microsoft.com/office/drawing/2014/main" id="{F62A7E7A-4727-3C7A-1744-8ED9E2E4457D}"/>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76" name="Google Shape;76;p26:notes">
            <a:extLst>
              <a:ext uri="{FF2B5EF4-FFF2-40B4-BE49-F238E27FC236}">
                <a16:creationId xmlns:a16="http://schemas.microsoft.com/office/drawing/2014/main" id="{25270B37-9DDC-A570-B7BC-7436C360DAAB}"/>
              </a:ext>
            </a:extLst>
          </p:cNvPr>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de-DE" sz="1400" b="0" i="0" u="none" strike="noStrike" cap="none">
                <a:solidFill>
                  <a:srgbClr val="000000"/>
                </a:solidFill>
                <a:latin typeface="Arial"/>
                <a:ea typeface="Arial"/>
                <a:cs typeface="Arial"/>
                <a:sym typeface="Arial"/>
              </a:rPr>
              <a:t>2</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2388009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a:extLst>
            <a:ext uri="{FF2B5EF4-FFF2-40B4-BE49-F238E27FC236}">
              <a16:creationId xmlns:a16="http://schemas.microsoft.com/office/drawing/2014/main" id="{CC9FCE15-FAC9-8EC5-7272-4BD1946DA32E}"/>
            </a:ext>
          </a:extLst>
        </p:cNvPr>
        <p:cNvGrpSpPr/>
        <p:nvPr/>
      </p:nvGrpSpPr>
      <p:grpSpPr>
        <a:xfrm>
          <a:off x="0" y="0"/>
          <a:ext cx="0" cy="0"/>
          <a:chOff x="0" y="0"/>
          <a:chExt cx="0" cy="0"/>
        </a:xfrm>
      </p:grpSpPr>
      <p:sp>
        <p:nvSpPr>
          <p:cNvPr id="74" name="Google Shape;74;p26:notes">
            <a:extLst>
              <a:ext uri="{FF2B5EF4-FFF2-40B4-BE49-F238E27FC236}">
                <a16:creationId xmlns:a16="http://schemas.microsoft.com/office/drawing/2014/main" id="{BE1359D5-C594-A2AC-5536-4A431F69F03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26:notes">
            <a:extLst>
              <a:ext uri="{FF2B5EF4-FFF2-40B4-BE49-F238E27FC236}">
                <a16:creationId xmlns:a16="http://schemas.microsoft.com/office/drawing/2014/main" id="{636561BB-69C8-E61F-B48E-8E9FDBAC48B9}"/>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76" name="Google Shape;76;p26:notes">
            <a:extLst>
              <a:ext uri="{FF2B5EF4-FFF2-40B4-BE49-F238E27FC236}">
                <a16:creationId xmlns:a16="http://schemas.microsoft.com/office/drawing/2014/main" id="{72240032-9BAA-E535-644C-68FF8AC744AC}"/>
              </a:ext>
            </a:extLst>
          </p:cNvPr>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de-DE" sz="1400" b="0" i="0" u="none" strike="noStrike" cap="none">
                <a:solidFill>
                  <a:srgbClr val="000000"/>
                </a:solidFill>
                <a:latin typeface="Arial"/>
                <a:ea typeface="Arial"/>
                <a:cs typeface="Arial"/>
                <a:sym typeface="Arial"/>
              </a:rPr>
              <a:t>3</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818942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a:extLst>
            <a:ext uri="{FF2B5EF4-FFF2-40B4-BE49-F238E27FC236}">
              <a16:creationId xmlns:a16="http://schemas.microsoft.com/office/drawing/2014/main" id="{C8BFDC9A-4D72-8C3D-8C72-797D3B198504}"/>
            </a:ext>
          </a:extLst>
        </p:cNvPr>
        <p:cNvGrpSpPr/>
        <p:nvPr/>
      </p:nvGrpSpPr>
      <p:grpSpPr>
        <a:xfrm>
          <a:off x="0" y="0"/>
          <a:ext cx="0" cy="0"/>
          <a:chOff x="0" y="0"/>
          <a:chExt cx="0" cy="0"/>
        </a:xfrm>
      </p:grpSpPr>
      <p:sp>
        <p:nvSpPr>
          <p:cNvPr id="74" name="Google Shape;74;p26:notes">
            <a:extLst>
              <a:ext uri="{FF2B5EF4-FFF2-40B4-BE49-F238E27FC236}">
                <a16:creationId xmlns:a16="http://schemas.microsoft.com/office/drawing/2014/main" id="{BACDDD38-6D93-3832-7225-17322462FC5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26:notes">
            <a:extLst>
              <a:ext uri="{FF2B5EF4-FFF2-40B4-BE49-F238E27FC236}">
                <a16:creationId xmlns:a16="http://schemas.microsoft.com/office/drawing/2014/main" id="{8DE46DD3-9735-E91F-6D2F-5F14DEB30D05}"/>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 name="Google Shape;76;p26:notes">
            <a:extLst>
              <a:ext uri="{FF2B5EF4-FFF2-40B4-BE49-F238E27FC236}">
                <a16:creationId xmlns:a16="http://schemas.microsoft.com/office/drawing/2014/main" id="{7E90F950-F1E5-DE62-0967-D079DD130642}"/>
              </a:ext>
            </a:extLst>
          </p:cNvPr>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de-DE" sz="1400" b="0" i="0" u="none" strike="noStrike" cap="none">
                <a:solidFill>
                  <a:srgbClr val="000000"/>
                </a:solidFill>
                <a:latin typeface="Arial"/>
                <a:ea typeface="Arial"/>
                <a:cs typeface="Arial"/>
                <a:sym typeface="Arial"/>
              </a:rPr>
              <a:t>4</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6567365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a:extLst>
            <a:ext uri="{FF2B5EF4-FFF2-40B4-BE49-F238E27FC236}">
              <a16:creationId xmlns:a16="http://schemas.microsoft.com/office/drawing/2014/main" id="{6229190A-5258-DE88-3C00-A63F4AEE50F5}"/>
            </a:ext>
          </a:extLst>
        </p:cNvPr>
        <p:cNvGrpSpPr/>
        <p:nvPr/>
      </p:nvGrpSpPr>
      <p:grpSpPr>
        <a:xfrm>
          <a:off x="0" y="0"/>
          <a:ext cx="0" cy="0"/>
          <a:chOff x="0" y="0"/>
          <a:chExt cx="0" cy="0"/>
        </a:xfrm>
      </p:grpSpPr>
      <p:sp>
        <p:nvSpPr>
          <p:cNvPr id="74" name="Google Shape;74;p26:notes">
            <a:extLst>
              <a:ext uri="{FF2B5EF4-FFF2-40B4-BE49-F238E27FC236}">
                <a16:creationId xmlns:a16="http://schemas.microsoft.com/office/drawing/2014/main" id="{0F8160B7-C255-67DC-F7B7-BB5749C27EB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26:notes">
            <a:extLst>
              <a:ext uri="{FF2B5EF4-FFF2-40B4-BE49-F238E27FC236}">
                <a16:creationId xmlns:a16="http://schemas.microsoft.com/office/drawing/2014/main" id="{CD458576-8A4D-3BD3-83D3-5FEC08237A9F}"/>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 name="Google Shape;76;p26:notes">
            <a:extLst>
              <a:ext uri="{FF2B5EF4-FFF2-40B4-BE49-F238E27FC236}">
                <a16:creationId xmlns:a16="http://schemas.microsoft.com/office/drawing/2014/main" id="{4F5A346F-0BF1-0643-198B-F588BA3AAFEA}"/>
              </a:ext>
            </a:extLst>
          </p:cNvPr>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de-DE" sz="1400" b="0" i="0" u="none" strike="noStrike" cap="none">
                <a:solidFill>
                  <a:srgbClr val="000000"/>
                </a:solidFill>
                <a:latin typeface="Arial"/>
                <a:ea typeface="Arial"/>
                <a:cs typeface="Arial"/>
                <a:sym typeface="Arial"/>
              </a:rPr>
              <a:t>5</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4184281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a:extLst>
            <a:ext uri="{FF2B5EF4-FFF2-40B4-BE49-F238E27FC236}">
              <a16:creationId xmlns:a16="http://schemas.microsoft.com/office/drawing/2014/main" id="{3C5F1E3D-7E63-A021-981D-F93A00A05D03}"/>
            </a:ext>
          </a:extLst>
        </p:cNvPr>
        <p:cNvGrpSpPr/>
        <p:nvPr/>
      </p:nvGrpSpPr>
      <p:grpSpPr>
        <a:xfrm>
          <a:off x="0" y="0"/>
          <a:ext cx="0" cy="0"/>
          <a:chOff x="0" y="0"/>
          <a:chExt cx="0" cy="0"/>
        </a:xfrm>
      </p:grpSpPr>
      <p:sp>
        <p:nvSpPr>
          <p:cNvPr id="74" name="Google Shape;74;p26:notes">
            <a:extLst>
              <a:ext uri="{FF2B5EF4-FFF2-40B4-BE49-F238E27FC236}">
                <a16:creationId xmlns:a16="http://schemas.microsoft.com/office/drawing/2014/main" id="{30421D7B-B5FA-14A6-82D2-CEA6886ADDA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26:notes">
            <a:extLst>
              <a:ext uri="{FF2B5EF4-FFF2-40B4-BE49-F238E27FC236}">
                <a16:creationId xmlns:a16="http://schemas.microsoft.com/office/drawing/2014/main" id="{0B2D028D-BCEA-C53B-9578-DBF23C0ED026}"/>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 name="Google Shape;76;p26:notes">
            <a:extLst>
              <a:ext uri="{FF2B5EF4-FFF2-40B4-BE49-F238E27FC236}">
                <a16:creationId xmlns:a16="http://schemas.microsoft.com/office/drawing/2014/main" id="{72C6410B-252A-26D2-1048-8A36E92D6391}"/>
              </a:ext>
            </a:extLst>
          </p:cNvPr>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de-DE" sz="1400" b="0" i="0" u="none" strike="noStrike" cap="none">
                <a:solidFill>
                  <a:srgbClr val="000000"/>
                </a:solidFill>
                <a:latin typeface="Arial"/>
                <a:ea typeface="Arial"/>
                <a:cs typeface="Arial"/>
                <a:sym typeface="Arial"/>
              </a:rPr>
              <a:t>6</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9712938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a:extLst>
            <a:ext uri="{FF2B5EF4-FFF2-40B4-BE49-F238E27FC236}">
              <a16:creationId xmlns:a16="http://schemas.microsoft.com/office/drawing/2014/main" id="{55CB416A-24B6-86C5-4E7A-0B24143063F8}"/>
            </a:ext>
          </a:extLst>
        </p:cNvPr>
        <p:cNvGrpSpPr/>
        <p:nvPr/>
      </p:nvGrpSpPr>
      <p:grpSpPr>
        <a:xfrm>
          <a:off x="0" y="0"/>
          <a:ext cx="0" cy="0"/>
          <a:chOff x="0" y="0"/>
          <a:chExt cx="0" cy="0"/>
        </a:xfrm>
      </p:grpSpPr>
      <p:sp>
        <p:nvSpPr>
          <p:cNvPr id="74" name="Google Shape;74;p26:notes">
            <a:extLst>
              <a:ext uri="{FF2B5EF4-FFF2-40B4-BE49-F238E27FC236}">
                <a16:creationId xmlns:a16="http://schemas.microsoft.com/office/drawing/2014/main" id="{F1FC76D0-AEE9-83B1-7AD1-811A00372B9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26:notes">
            <a:extLst>
              <a:ext uri="{FF2B5EF4-FFF2-40B4-BE49-F238E27FC236}">
                <a16:creationId xmlns:a16="http://schemas.microsoft.com/office/drawing/2014/main" id="{79E45D73-7724-98F2-1F1B-894221EB80A4}"/>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 name="Google Shape;76;p26:notes">
            <a:extLst>
              <a:ext uri="{FF2B5EF4-FFF2-40B4-BE49-F238E27FC236}">
                <a16:creationId xmlns:a16="http://schemas.microsoft.com/office/drawing/2014/main" id="{C7A61CFE-E452-13C4-6739-266946CFC4C5}"/>
              </a:ext>
            </a:extLst>
          </p:cNvPr>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de-DE" sz="1400" b="0" i="0" u="none" strike="noStrike" cap="none">
                <a:solidFill>
                  <a:srgbClr val="000000"/>
                </a:solidFill>
                <a:latin typeface="Arial"/>
                <a:ea typeface="Arial"/>
                <a:cs typeface="Arial"/>
                <a:sym typeface="Arial"/>
              </a:rPr>
              <a:t>7</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9371672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a:extLst>
            <a:ext uri="{FF2B5EF4-FFF2-40B4-BE49-F238E27FC236}">
              <a16:creationId xmlns:a16="http://schemas.microsoft.com/office/drawing/2014/main" id="{153D664F-677F-BF18-73CE-3386E2C6BF6C}"/>
            </a:ext>
          </a:extLst>
        </p:cNvPr>
        <p:cNvGrpSpPr/>
        <p:nvPr/>
      </p:nvGrpSpPr>
      <p:grpSpPr>
        <a:xfrm>
          <a:off x="0" y="0"/>
          <a:ext cx="0" cy="0"/>
          <a:chOff x="0" y="0"/>
          <a:chExt cx="0" cy="0"/>
        </a:xfrm>
      </p:grpSpPr>
      <p:sp>
        <p:nvSpPr>
          <p:cNvPr id="74" name="Google Shape;74;p26:notes">
            <a:extLst>
              <a:ext uri="{FF2B5EF4-FFF2-40B4-BE49-F238E27FC236}">
                <a16:creationId xmlns:a16="http://schemas.microsoft.com/office/drawing/2014/main" id="{82CE5B6B-C82E-7C08-FB98-2536CE98BC7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26:notes">
            <a:extLst>
              <a:ext uri="{FF2B5EF4-FFF2-40B4-BE49-F238E27FC236}">
                <a16:creationId xmlns:a16="http://schemas.microsoft.com/office/drawing/2014/main" id="{C2AB4E14-7CAF-AF8B-5933-93E9A463A056}"/>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 name="Google Shape;76;p26:notes">
            <a:extLst>
              <a:ext uri="{FF2B5EF4-FFF2-40B4-BE49-F238E27FC236}">
                <a16:creationId xmlns:a16="http://schemas.microsoft.com/office/drawing/2014/main" id="{10B77C2E-F6F1-44C3-0D6A-90E888E8C4FA}"/>
              </a:ext>
            </a:extLst>
          </p:cNvPr>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de-DE" sz="1400" b="0" i="0" u="none" strike="noStrike" cap="none">
                <a:solidFill>
                  <a:srgbClr val="000000"/>
                </a:solidFill>
                <a:latin typeface="Arial"/>
                <a:ea typeface="Arial"/>
                <a:cs typeface="Arial"/>
                <a:sym typeface="Arial"/>
              </a:rPr>
              <a:t>8</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9496116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elseite">
  <p:cSld name="Titelseite">
    <p:spTree>
      <p:nvGrpSpPr>
        <p:cNvPr id="1" name="Shape 14"/>
        <p:cNvGrpSpPr/>
        <p:nvPr/>
      </p:nvGrpSpPr>
      <p:grpSpPr>
        <a:xfrm>
          <a:off x="0" y="0"/>
          <a:ext cx="0" cy="0"/>
          <a:chOff x="0" y="0"/>
          <a:chExt cx="0" cy="0"/>
        </a:xfrm>
      </p:grpSpPr>
      <p:sp>
        <p:nvSpPr>
          <p:cNvPr id="15" name="Google Shape;15;p18"/>
          <p:cNvSpPr/>
          <p:nvPr/>
        </p:nvSpPr>
        <p:spPr>
          <a:xfrm rot="10800000" flipH="1">
            <a:off x="-1" y="4500000"/>
            <a:ext cx="4590000" cy="39600"/>
          </a:xfrm>
          <a:prstGeom prst="rect">
            <a:avLst/>
          </a:prstGeom>
          <a:solidFill>
            <a:schemeClr val="dk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Roboto Condensed"/>
              <a:ea typeface="Roboto Condensed"/>
              <a:cs typeface="Roboto Condensed"/>
              <a:sym typeface="Roboto Condensed"/>
            </a:endParaRPr>
          </a:p>
        </p:txBody>
      </p:sp>
      <p:pic>
        <p:nvPicPr>
          <p:cNvPr id="16" name="Google Shape;16;p18"/>
          <p:cNvPicPr preferRelativeResize="0"/>
          <p:nvPr/>
        </p:nvPicPr>
        <p:blipFill rotWithShape="1">
          <a:blip r:embed="rId2">
            <a:alphaModFix/>
          </a:blip>
          <a:srcRect/>
          <a:stretch/>
        </p:blipFill>
        <p:spPr>
          <a:xfrm>
            <a:off x="4574382" y="4500000"/>
            <a:ext cx="4572000" cy="39600"/>
          </a:xfrm>
          <a:prstGeom prst="rect">
            <a:avLst/>
          </a:prstGeom>
          <a:noFill/>
          <a:ln>
            <a:noFill/>
          </a:ln>
        </p:spPr>
      </p:pic>
    </p:spTree>
  </p:cSld>
  <p:clrMapOvr>
    <a:masterClrMapping/>
  </p:clrMapOvr>
  <p:extLst>
    <p:ext uri="{DCECCB84-F9BA-43D5-87BE-67443E8EF086}">
      <p15:sldGuideLst xmlns:p15="http://schemas.microsoft.com/office/powerpoint/2012/main">
        <p15:guide id="1" pos="2880">
          <p15:clr>
            <a:srgbClr val="FBAE40"/>
          </p15:clr>
        </p15:guide>
        <p15:guide id="2" pos="4604">
          <p15:clr>
            <a:srgbClr val="FBAE40"/>
          </p15:clr>
        </p15:guide>
        <p15:guide id="3" pos="4898">
          <p15:clr>
            <a:srgbClr val="FBAE40"/>
          </p15:clr>
        </p15:guide>
        <p15:guide id="4" pos="5193">
          <p15:clr>
            <a:srgbClr val="FBAE40"/>
          </p15:clr>
        </p15:guide>
        <p15:guide id="5" pos="4309">
          <p15:clr>
            <a:srgbClr val="FBAE40"/>
          </p15:clr>
        </p15:guide>
        <p15:guide id="6" pos="4037">
          <p15:clr>
            <a:srgbClr val="FBAE40"/>
          </p15:clr>
        </p15:guide>
        <p15:guide id="7" pos="3742">
          <p15:clr>
            <a:srgbClr val="FBAE40"/>
          </p15:clr>
        </p15:guide>
        <p15:guide id="8" pos="3447">
          <p15:clr>
            <a:srgbClr val="FBAE40"/>
          </p15:clr>
        </p15:guide>
        <p15:guide id="9" pos="3152">
          <p15:clr>
            <a:srgbClr val="FBAE40"/>
          </p15:clr>
        </p15:guide>
        <p15:guide id="10" pos="2608">
          <p15:clr>
            <a:srgbClr val="FBAE40"/>
          </p15:clr>
        </p15:guide>
        <p15:guide id="11" pos="2313">
          <p15:clr>
            <a:srgbClr val="FBAE40"/>
          </p15:clr>
        </p15:guide>
        <p15:guide id="12" pos="2018">
          <p15:clr>
            <a:srgbClr val="FBAE40"/>
          </p15:clr>
        </p15:guide>
        <p15:guide id="13" pos="295">
          <p15:clr>
            <a:srgbClr val="FBAE40"/>
          </p15:clr>
        </p15:guide>
        <p15:guide id="14" pos="567">
          <p15:clr>
            <a:srgbClr val="FBAE40"/>
          </p15:clr>
        </p15:guide>
        <p15:guide id="15" pos="862">
          <p15:clr>
            <a:srgbClr val="FBAE40"/>
          </p15:clr>
        </p15:guide>
        <p15:guide id="16" pos="1156">
          <p15:clr>
            <a:srgbClr val="FBAE40"/>
          </p15:clr>
        </p15:guide>
        <p15:guide id="17" pos="1451">
          <p15:clr>
            <a:srgbClr val="FBAE40"/>
          </p15:clr>
        </p15:guide>
        <p15:guide id="18" pos="1723">
          <p15:clr>
            <a:srgbClr val="FBAE40"/>
          </p15:clr>
        </p15:guide>
        <p15:guide id="19" pos="5465">
          <p15:clr>
            <a:srgbClr val="FBAE40"/>
          </p15:clr>
        </p15:guide>
        <p15:guide id="20" orient="horz" pos="282">
          <p15:clr>
            <a:srgbClr val="FBAE40"/>
          </p15:clr>
        </p15:guide>
        <p15:guide id="21" orient="horz" pos="2550">
          <p15:clr>
            <a:srgbClr val="FBAE40"/>
          </p15:clr>
        </p15:guide>
        <p15:guide id="22" orient="horz" pos="690">
          <p15:clr>
            <a:srgbClr val="FBAE40"/>
          </p15:clr>
        </p15:guide>
        <p15:guide id="23" orient="horz" pos="89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Inhaltsseite">
  <p:cSld name="Inhaltsseite">
    <p:spTree>
      <p:nvGrpSpPr>
        <p:cNvPr id="1" name="Shape 18"/>
        <p:cNvGrpSpPr/>
        <p:nvPr/>
      </p:nvGrpSpPr>
      <p:grpSpPr>
        <a:xfrm>
          <a:off x="0" y="0"/>
          <a:ext cx="0" cy="0"/>
          <a:chOff x="0" y="0"/>
          <a:chExt cx="0" cy="0"/>
        </a:xfrm>
      </p:grpSpPr>
      <p:sp>
        <p:nvSpPr>
          <p:cNvPr id="19" name="Google Shape;19;p19"/>
          <p:cNvSpPr txBox="1"/>
          <p:nvPr/>
        </p:nvSpPr>
        <p:spPr>
          <a:xfrm>
            <a:off x="3521641" y="4884574"/>
            <a:ext cx="5165952" cy="154205"/>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2F5D"/>
              </a:buClr>
              <a:buSzPts val="1000"/>
              <a:buFont typeface="Roboto Condensed"/>
              <a:buNone/>
            </a:pPr>
            <a:fld id="{00000000-1234-1234-1234-123412341234}" type="slidenum">
              <a:rPr lang="de-DE" sz="1000" b="0" i="0" u="none" strike="noStrike" cap="none">
                <a:solidFill>
                  <a:srgbClr val="002F5D"/>
                </a:solidFill>
                <a:latin typeface="Roboto Condensed"/>
                <a:ea typeface="Roboto Condensed"/>
                <a:cs typeface="Roboto Condensed"/>
                <a:sym typeface="Roboto Condensed"/>
              </a:rPr>
              <a:t>‹Nr.›</a:t>
            </a:fld>
            <a:endParaRPr sz="1000" b="0" i="0" u="none" strike="noStrike" cap="none">
              <a:solidFill>
                <a:srgbClr val="002F5D"/>
              </a:solidFill>
              <a:latin typeface="Roboto Condensed"/>
              <a:ea typeface="Roboto Condensed"/>
              <a:cs typeface="Roboto Condensed"/>
              <a:sym typeface="Roboto Condensed"/>
            </a:endParaRPr>
          </a:p>
        </p:txBody>
      </p:sp>
      <p:sp>
        <p:nvSpPr>
          <p:cNvPr id="20" name="Google Shape;20;p19"/>
          <p:cNvSpPr/>
          <p:nvPr/>
        </p:nvSpPr>
        <p:spPr>
          <a:xfrm rot="10800000" flipH="1">
            <a:off x="-1" y="4500000"/>
            <a:ext cx="4590000" cy="39600"/>
          </a:xfrm>
          <a:prstGeom prst="rect">
            <a:avLst/>
          </a:prstGeom>
          <a:solidFill>
            <a:schemeClr val="dk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Roboto Condensed"/>
              <a:ea typeface="Roboto Condensed"/>
              <a:cs typeface="Roboto Condensed"/>
              <a:sym typeface="Roboto Condensed"/>
            </a:endParaRPr>
          </a:p>
        </p:txBody>
      </p:sp>
      <p:pic>
        <p:nvPicPr>
          <p:cNvPr id="21" name="Google Shape;21;p19"/>
          <p:cNvPicPr preferRelativeResize="0"/>
          <p:nvPr/>
        </p:nvPicPr>
        <p:blipFill rotWithShape="1">
          <a:blip r:embed="rId2">
            <a:alphaModFix/>
          </a:blip>
          <a:srcRect/>
          <a:stretch/>
        </p:blipFill>
        <p:spPr>
          <a:xfrm>
            <a:off x="4574382" y="4500000"/>
            <a:ext cx="4572000" cy="39600"/>
          </a:xfrm>
          <a:prstGeom prst="rect">
            <a:avLst/>
          </a:prstGeom>
          <a:noFill/>
          <a:ln>
            <a:noFill/>
          </a:ln>
        </p:spPr>
      </p:pic>
      <p:sp>
        <p:nvSpPr>
          <p:cNvPr id="23" name="Google Shape;23;p19"/>
          <p:cNvSpPr txBox="1"/>
          <p:nvPr/>
        </p:nvSpPr>
        <p:spPr>
          <a:xfrm>
            <a:off x="6219289" y="4638352"/>
            <a:ext cx="2551417" cy="246221"/>
          </a:xfrm>
          <a:prstGeom prst="rect">
            <a:avLst/>
          </a:prstGeom>
          <a:noFill/>
          <a:ln>
            <a:noFill/>
          </a:ln>
        </p:spPr>
        <p:txBody>
          <a:bodyPr spcFirstLastPara="1" wrap="square" lIns="91425" tIns="45700" rIns="91425" bIns="45700" anchor="t" anchorCtr="0">
            <a:spAutoFit/>
          </a:bodyPr>
          <a:lstStyle/>
          <a:p>
            <a:pPr marL="457200" marR="0" lvl="0" indent="-228600" algn="r" rtl="0">
              <a:lnSpc>
                <a:spcPct val="100000"/>
              </a:lnSpc>
              <a:spcBef>
                <a:spcPts val="0"/>
              </a:spcBef>
              <a:spcAft>
                <a:spcPts val="0"/>
              </a:spcAft>
              <a:buClr>
                <a:srgbClr val="002F5D"/>
              </a:buClr>
              <a:buSzPts val="2200"/>
              <a:buFont typeface="Roboto Condensed"/>
              <a:buNone/>
            </a:pPr>
            <a:r>
              <a:rPr lang="de-DE" sz="1000" b="0" i="0" u="none" strike="noStrike" cap="none">
                <a:solidFill>
                  <a:srgbClr val="002F5D"/>
                </a:solidFill>
                <a:latin typeface="Roboto Condensed"/>
                <a:ea typeface="Roboto Condensed"/>
                <a:cs typeface="Roboto Condensed"/>
                <a:sym typeface="Roboto Condensed"/>
              </a:rPr>
              <a:t>Michael May </a:t>
            </a:r>
            <a:endParaRPr sz="1400" b="0" i="0" u="none" strike="noStrike" cap="none">
              <a:solidFill>
                <a:srgbClr val="000000"/>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2880">
          <p15:clr>
            <a:srgbClr val="FBAE40"/>
          </p15:clr>
        </p15:guide>
        <p15:guide id="2" pos="4604">
          <p15:clr>
            <a:srgbClr val="FBAE40"/>
          </p15:clr>
        </p15:guide>
        <p15:guide id="3" pos="4898">
          <p15:clr>
            <a:srgbClr val="FBAE40"/>
          </p15:clr>
        </p15:guide>
        <p15:guide id="4" pos="5193">
          <p15:clr>
            <a:srgbClr val="FBAE40"/>
          </p15:clr>
        </p15:guide>
        <p15:guide id="5" pos="4309">
          <p15:clr>
            <a:srgbClr val="FBAE40"/>
          </p15:clr>
        </p15:guide>
        <p15:guide id="6" pos="4037">
          <p15:clr>
            <a:srgbClr val="FBAE40"/>
          </p15:clr>
        </p15:guide>
        <p15:guide id="7" pos="3742">
          <p15:clr>
            <a:srgbClr val="FBAE40"/>
          </p15:clr>
        </p15:guide>
        <p15:guide id="8" pos="3447">
          <p15:clr>
            <a:srgbClr val="FBAE40"/>
          </p15:clr>
        </p15:guide>
        <p15:guide id="9" pos="3152">
          <p15:clr>
            <a:srgbClr val="FBAE40"/>
          </p15:clr>
        </p15:guide>
        <p15:guide id="10" pos="2608">
          <p15:clr>
            <a:srgbClr val="FBAE40"/>
          </p15:clr>
        </p15:guide>
        <p15:guide id="11" pos="2313">
          <p15:clr>
            <a:srgbClr val="FBAE40"/>
          </p15:clr>
        </p15:guide>
        <p15:guide id="12" pos="2018">
          <p15:clr>
            <a:srgbClr val="FBAE40"/>
          </p15:clr>
        </p15:guide>
        <p15:guide id="13" pos="295">
          <p15:clr>
            <a:srgbClr val="FBAE40"/>
          </p15:clr>
        </p15:guide>
        <p15:guide id="14" pos="567">
          <p15:clr>
            <a:srgbClr val="FBAE40"/>
          </p15:clr>
        </p15:guide>
        <p15:guide id="15" pos="862">
          <p15:clr>
            <a:srgbClr val="FBAE40"/>
          </p15:clr>
        </p15:guide>
        <p15:guide id="16" pos="1156">
          <p15:clr>
            <a:srgbClr val="FBAE40"/>
          </p15:clr>
        </p15:guide>
        <p15:guide id="17" pos="1451">
          <p15:clr>
            <a:srgbClr val="FBAE40"/>
          </p15:clr>
        </p15:guide>
        <p15:guide id="18" pos="1723">
          <p15:clr>
            <a:srgbClr val="FBAE40"/>
          </p15:clr>
        </p15:guide>
        <p15:guide id="19" pos="5465">
          <p15:clr>
            <a:srgbClr val="FBAE40"/>
          </p15:clr>
        </p15:guide>
        <p15:guide id="20" orient="horz" pos="282">
          <p15:clr>
            <a:srgbClr val="FBAE40"/>
          </p15:clr>
        </p15:guide>
        <p15:guide id="21" orient="horz" pos="2550">
          <p15:clr>
            <a:srgbClr val="FBAE40"/>
          </p15:clr>
        </p15:guide>
        <p15:guide id="22" orient="horz" pos="690">
          <p15:clr>
            <a:srgbClr val="FBAE40"/>
          </p15:clr>
        </p15:guide>
        <p15:guide id="23" orient="horz" pos="89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haltsseite">
  <p:cSld name="Inhaltsseite">
    <p:spTree>
      <p:nvGrpSpPr>
        <p:cNvPr id="1" name="Shape 32"/>
        <p:cNvGrpSpPr/>
        <p:nvPr/>
      </p:nvGrpSpPr>
      <p:grpSpPr>
        <a:xfrm>
          <a:off x="0" y="0"/>
          <a:ext cx="0" cy="0"/>
          <a:chOff x="0" y="0"/>
          <a:chExt cx="0" cy="0"/>
        </a:xfrm>
      </p:grpSpPr>
      <p:sp>
        <p:nvSpPr>
          <p:cNvPr id="33" name="Google Shape;33;p33"/>
          <p:cNvSpPr txBox="1"/>
          <p:nvPr/>
        </p:nvSpPr>
        <p:spPr>
          <a:xfrm>
            <a:off x="3521641" y="4884574"/>
            <a:ext cx="5165952" cy="154205"/>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2F5D"/>
              </a:buClr>
              <a:buSzPts val="1000"/>
              <a:buFont typeface="Roboto Condensed"/>
              <a:buNone/>
            </a:pPr>
            <a:fld id="{00000000-1234-1234-1234-123412341234}" type="slidenum">
              <a:rPr lang="de-DE" sz="1000" b="0" i="0" u="none" strike="noStrike" cap="none">
                <a:solidFill>
                  <a:srgbClr val="002F5D"/>
                </a:solidFill>
                <a:latin typeface="Roboto Condensed"/>
                <a:ea typeface="Roboto Condensed"/>
                <a:cs typeface="Roboto Condensed"/>
                <a:sym typeface="Roboto Condensed"/>
              </a:rPr>
              <a:t>‹Nr.›</a:t>
            </a:fld>
            <a:endParaRPr sz="1000" b="0" i="0" u="none" strike="noStrike" cap="none">
              <a:solidFill>
                <a:srgbClr val="002F5D"/>
              </a:solidFill>
              <a:latin typeface="Roboto Condensed"/>
              <a:ea typeface="Roboto Condensed"/>
              <a:cs typeface="Roboto Condensed"/>
              <a:sym typeface="Roboto Condensed"/>
            </a:endParaRPr>
          </a:p>
        </p:txBody>
      </p:sp>
      <p:sp>
        <p:nvSpPr>
          <p:cNvPr id="34" name="Google Shape;34;p33"/>
          <p:cNvSpPr/>
          <p:nvPr/>
        </p:nvSpPr>
        <p:spPr>
          <a:xfrm rot="10800000" flipH="1">
            <a:off x="-1" y="4500000"/>
            <a:ext cx="4590000" cy="39600"/>
          </a:xfrm>
          <a:prstGeom prst="rect">
            <a:avLst/>
          </a:prstGeom>
          <a:solidFill>
            <a:schemeClr val="dk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Roboto Condensed"/>
              <a:ea typeface="Roboto Condensed"/>
              <a:cs typeface="Roboto Condensed"/>
              <a:sym typeface="Roboto Condensed"/>
            </a:endParaRPr>
          </a:p>
        </p:txBody>
      </p:sp>
      <p:pic>
        <p:nvPicPr>
          <p:cNvPr id="35" name="Google Shape;35;p33"/>
          <p:cNvPicPr preferRelativeResize="0"/>
          <p:nvPr/>
        </p:nvPicPr>
        <p:blipFill rotWithShape="1">
          <a:blip r:embed="rId2">
            <a:alphaModFix/>
          </a:blip>
          <a:srcRect/>
          <a:stretch/>
        </p:blipFill>
        <p:spPr>
          <a:xfrm>
            <a:off x="4574382" y="4500000"/>
            <a:ext cx="4572000" cy="39600"/>
          </a:xfrm>
          <a:prstGeom prst="rect">
            <a:avLst/>
          </a:prstGeom>
          <a:noFill/>
          <a:ln>
            <a:noFill/>
          </a:ln>
        </p:spPr>
      </p:pic>
      <p:sp>
        <p:nvSpPr>
          <p:cNvPr id="37" name="Google Shape;37;p33"/>
          <p:cNvSpPr txBox="1"/>
          <p:nvPr/>
        </p:nvSpPr>
        <p:spPr>
          <a:xfrm>
            <a:off x="7679699" y="4631873"/>
            <a:ext cx="1115646" cy="246221"/>
          </a:xfrm>
          <a:prstGeom prst="rect">
            <a:avLst/>
          </a:prstGeom>
          <a:noFill/>
          <a:ln>
            <a:noFill/>
          </a:ln>
        </p:spPr>
        <p:txBody>
          <a:bodyPr spcFirstLastPara="1" wrap="square" lIns="91425" tIns="45700" rIns="91425" bIns="45700" anchor="t" anchorCtr="0">
            <a:spAutoFit/>
          </a:bodyPr>
          <a:lstStyle/>
          <a:p>
            <a:pPr marL="457200" marR="0" lvl="0" indent="-228600" algn="l" rtl="0">
              <a:lnSpc>
                <a:spcPct val="100000"/>
              </a:lnSpc>
              <a:spcBef>
                <a:spcPts val="0"/>
              </a:spcBef>
              <a:spcAft>
                <a:spcPts val="0"/>
              </a:spcAft>
              <a:buClr>
                <a:srgbClr val="002F5D"/>
              </a:buClr>
              <a:buSzPts val="2200"/>
              <a:buFont typeface="Roboto Condensed"/>
              <a:buNone/>
            </a:pPr>
            <a:r>
              <a:rPr lang="de-DE" sz="1000" b="0" i="0" u="none" strike="noStrike" cap="none">
                <a:solidFill>
                  <a:srgbClr val="002F5D"/>
                </a:solidFill>
                <a:latin typeface="Roboto Condensed"/>
                <a:ea typeface="Roboto Condensed"/>
                <a:cs typeface="Roboto Condensed"/>
                <a:sym typeface="Roboto Condensed"/>
              </a:rPr>
              <a:t>Michael May </a:t>
            </a:r>
            <a:endParaRPr/>
          </a:p>
        </p:txBody>
      </p:sp>
    </p:spTree>
  </p:cSld>
  <p:clrMapOvr>
    <a:masterClrMapping/>
  </p:clrMapOvr>
  <p:extLst>
    <p:ext uri="{DCECCB84-F9BA-43D5-87BE-67443E8EF086}">
      <p15:sldGuideLst xmlns:p15="http://schemas.microsoft.com/office/powerpoint/2012/main">
        <p15:guide id="1" pos="2880">
          <p15:clr>
            <a:srgbClr val="FBAE40"/>
          </p15:clr>
        </p15:guide>
        <p15:guide id="2" pos="4604">
          <p15:clr>
            <a:srgbClr val="FBAE40"/>
          </p15:clr>
        </p15:guide>
        <p15:guide id="3" pos="4898">
          <p15:clr>
            <a:srgbClr val="FBAE40"/>
          </p15:clr>
        </p15:guide>
        <p15:guide id="4" pos="5193">
          <p15:clr>
            <a:srgbClr val="FBAE40"/>
          </p15:clr>
        </p15:guide>
        <p15:guide id="5" pos="4309">
          <p15:clr>
            <a:srgbClr val="FBAE40"/>
          </p15:clr>
        </p15:guide>
        <p15:guide id="6" pos="4037">
          <p15:clr>
            <a:srgbClr val="FBAE40"/>
          </p15:clr>
        </p15:guide>
        <p15:guide id="7" pos="3742">
          <p15:clr>
            <a:srgbClr val="FBAE40"/>
          </p15:clr>
        </p15:guide>
        <p15:guide id="8" pos="3447">
          <p15:clr>
            <a:srgbClr val="FBAE40"/>
          </p15:clr>
        </p15:guide>
        <p15:guide id="9" pos="3152">
          <p15:clr>
            <a:srgbClr val="FBAE40"/>
          </p15:clr>
        </p15:guide>
        <p15:guide id="10" pos="2608">
          <p15:clr>
            <a:srgbClr val="FBAE40"/>
          </p15:clr>
        </p15:guide>
        <p15:guide id="11" pos="2313">
          <p15:clr>
            <a:srgbClr val="FBAE40"/>
          </p15:clr>
        </p15:guide>
        <p15:guide id="12" pos="2018">
          <p15:clr>
            <a:srgbClr val="FBAE40"/>
          </p15:clr>
        </p15:guide>
        <p15:guide id="13" pos="295">
          <p15:clr>
            <a:srgbClr val="FBAE40"/>
          </p15:clr>
        </p15:guide>
        <p15:guide id="14" pos="567">
          <p15:clr>
            <a:srgbClr val="FBAE40"/>
          </p15:clr>
        </p15:guide>
        <p15:guide id="15" pos="862">
          <p15:clr>
            <a:srgbClr val="FBAE40"/>
          </p15:clr>
        </p15:guide>
        <p15:guide id="16" pos="1156">
          <p15:clr>
            <a:srgbClr val="FBAE40"/>
          </p15:clr>
        </p15:guide>
        <p15:guide id="17" pos="1451">
          <p15:clr>
            <a:srgbClr val="FBAE40"/>
          </p15:clr>
        </p15:guide>
        <p15:guide id="18" pos="1723">
          <p15:clr>
            <a:srgbClr val="FBAE40"/>
          </p15:clr>
        </p15:guide>
        <p15:guide id="19" pos="5465">
          <p15:clr>
            <a:srgbClr val="FBAE40"/>
          </p15:clr>
        </p15:guide>
        <p15:guide id="20" orient="horz" pos="282">
          <p15:clr>
            <a:srgbClr val="FBAE40"/>
          </p15:clr>
        </p15:guide>
        <p15:guide id="21" orient="horz" pos="2550">
          <p15:clr>
            <a:srgbClr val="FBAE40"/>
          </p15:clr>
        </p15:guide>
        <p15:guide id="22" orient="horz" pos="690">
          <p15:clr>
            <a:srgbClr val="FBAE40"/>
          </p15:clr>
        </p15:guide>
        <p15:guide id="23" orient="horz" pos="89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onderseite für große Grafiken">
  <p:cSld name="Sonderseite für große Grafiken">
    <p:spTree>
      <p:nvGrpSpPr>
        <p:cNvPr id="1" name="Shape 42"/>
        <p:cNvGrpSpPr/>
        <p:nvPr/>
      </p:nvGrpSpPr>
      <p:grpSpPr>
        <a:xfrm>
          <a:off x="0" y="0"/>
          <a:ext cx="0" cy="0"/>
          <a:chOff x="0" y="0"/>
          <a:chExt cx="0" cy="0"/>
        </a:xfrm>
      </p:grpSpPr>
      <p:sp>
        <p:nvSpPr>
          <p:cNvPr id="43" name="Google Shape;43;p35"/>
          <p:cNvSpPr/>
          <p:nvPr/>
        </p:nvSpPr>
        <p:spPr>
          <a:xfrm>
            <a:off x="0" y="4312920"/>
            <a:ext cx="9144000" cy="89154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Roboto Condensed"/>
              <a:ea typeface="Roboto Condensed"/>
              <a:cs typeface="Roboto Condensed"/>
              <a:sym typeface="Roboto Condensed"/>
            </a:endParaRPr>
          </a:p>
        </p:txBody>
      </p:sp>
      <p:pic>
        <p:nvPicPr>
          <p:cNvPr id="44" name="Google Shape;44;p35"/>
          <p:cNvPicPr preferRelativeResize="0"/>
          <p:nvPr/>
        </p:nvPicPr>
        <p:blipFill rotWithShape="1">
          <a:blip r:embed="rId2">
            <a:alphaModFix/>
          </a:blip>
          <a:srcRect/>
          <a:stretch/>
        </p:blipFill>
        <p:spPr>
          <a:xfrm>
            <a:off x="403822" y="4644000"/>
            <a:ext cx="1045904" cy="36000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82">
          <p15:clr>
            <a:srgbClr val="FBAE40"/>
          </p15:clr>
        </p15:guide>
        <p15:guide id="2" pos="2880">
          <p15:clr>
            <a:srgbClr val="FBAE40"/>
          </p15:clr>
        </p15:guide>
        <p15:guide id="3" pos="5465">
          <p15:clr>
            <a:srgbClr val="FBAE40"/>
          </p15:clr>
        </p15:guide>
        <p15:guide id="4" pos="5193">
          <p15:clr>
            <a:srgbClr val="FBAE40"/>
          </p15:clr>
        </p15:guide>
        <p15:guide id="5" pos="4898">
          <p15:clr>
            <a:srgbClr val="FBAE40"/>
          </p15:clr>
        </p15:guide>
        <p15:guide id="6" pos="4604">
          <p15:clr>
            <a:srgbClr val="FBAE40"/>
          </p15:clr>
        </p15:guide>
        <p15:guide id="7" pos="4309">
          <p15:clr>
            <a:srgbClr val="FBAE40"/>
          </p15:clr>
        </p15:guide>
        <p15:guide id="8" pos="2608">
          <p15:clr>
            <a:srgbClr val="FBAE40"/>
          </p15:clr>
        </p15:guide>
        <p15:guide id="9" pos="3152">
          <p15:clr>
            <a:srgbClr val="FBAE40"/>
          </p15:clr>
        </p15:guide>
        <p15:guide id="10" pos="3447">
          <p15:clr>
            <a:srgbClr val="FBAE40"/>
          </p15:clr>
        </p15:guide>
        <p15:guide id="11" pos="3742">
          <p15:clr>
            <a:srgbClr val="FBAE40"/>
          </p15:clr>
        </p15:guide>
        <p15:guide id="12" pos="4037">
          <p15:clr>
            <a:srgbClr val="FBAE40"/>
          </p15:clr>
        </p15:guide>
        <p15:guide id="13" pos="2313">
          <p15:clr>
            <a:srgbClr val="FBAE40"/>
          </p15:clr>
        </p15:guide>
        <p15:guide id="14" pos="2018">
          <p15:clr>
            <a:srgbClr val="FBAE40"/>
          </p15:clr>
        </p15:guide>
        <p15:guide id="15" pos="1723">
          <p15:clr>
            <a:srgbClr val="FBAE40"/>
          </p15:clr>
        </p15:guide>
        <p15:guide id="16" pos="1451">
          <p15:clr>
            <a:srgbClr val="FBAE40"/>
          </p15:clr>
        </p15:guide>
        <p15:guide id="17" pos="1156">
          <p15:clr>
            <a:srgbClr val="FBAE40"/>
          </p15:clr>
        </p15:guide>
        <p15:guide id="18" pos="862">
          <p15:clr>
            <a:srgbClr val="FBAE40"/>
          </p15:clr>
        </p15:guide>
        <p15:guide id="19" pos="567">
          <p15:clr>
            <a:srgbClr val="FBAE40"/>
          </p15:clr>
        </p15:guide>
        <p15:guide id="20" pos="295">
          <p15:clr>
            <a:srgbClr val="FBAE40"/>
          </p15:clr>
        </p15:guide>
        <p15:guide id="21" orient="horz" pos="2641">
          <p15:clr>
            <a:srgbClr val="FBAE40"/>
          </p15:clr>
        </p15:guide>
        <p15:guide id="22" orient="horz" pos="690">
          <p15:clr>
            <a:srgbClr val="FBAE40"/>
          </p15:clr>
        </p15:guide>
        <p15:guide id="23" orient="horz" pos="894">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7"/>
          <p:cNvSpPr txBox="1">
            <a:spLocks noGrp="1"/>
          </p:cNvSpPr>
          <p:nvPr>
            <p:ph type="title"/>
          </p:nvPr>
        </p:nvSpPr>
        <p:spPr>
          <a:xfrm>
            <a:off x="457200" y="205978"/>
            <a:ext cx="8229600" cy="857250"/>
          </a:xfrm>
          <a:prstGeom prst="rect">
            <a:avLst/>
          </a:prstGeom>
          <a:noFill/>
          <a:ln>
            <a:noFill/>
          </a:ln>
        </p:spPr>
        <p:txBody>
          <a:bodyPr spcFirstLastPara="1" wrap="square" lIns="0" tIns="0" rIns="0" bIns="0" anchor="ctr" anchorCtr="0">
            <a:normAutofit/>
          </a:bodyPr>
          <a:lstStyle>
            <a:lvl1pPr marR="0" lvl="0" algn="l" rtl="0">
              <a:lnSpc>
                <a:spcPct val="100000"/>
              </a:lnSpc>
              <a:spcBef>
                <a:spcPts val="0"/>
              </a:spcBef>
              <a:spcAft>
                <a:spcPts val="0"/>
              </a:spcAft>
              <a:buClr>
                <a:schemeClr val="dk1"/>
              </a:buClr>
              <a:buSzPts val="2000"/>
              <a:buFont typeface="Palatino Linotype"/>
              <a:buNone/>
              <a:defRPr sz="2000" b="0" i="0" u="none" strike="noStrike" cap="none">
                <a:solidFill>
                  <a:schemeClr val="dk1"/>
                </a:solidFill>
                <a:latin typeface="Palatino Linotype"/>
                <a:ea typeface="Palatino Linotype"/>
                <a:cs typeface="Palatino Linotype"/>
                <a:sym typeface="Palatino Linotype"/>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7"/>
          <p:cNvSpPr txBox="1">
            <a:spLocks noGrp="1"/>
          </p:cNvSpPr>
          <p:nvPr>
            <p:ph type="body" idx="1"/>
          </p:nvPr>
        </p:nvSpPr>
        <p:spPr>
          <a:xfrm>
            <a:off x="457200" y="1200151"/>
            <a:ext cx="8229600" cy="1875655"/>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440"/>
              </a:spcBef>
              <a:spcAft>
                <a:spcPts val="0"/>
              </a:spcAft>
              <a:buClr>
                <a:schemeClr val="dk1"/>
              </a:buClr>
              <a:buSzPts val="2200"/>
              <a:buFont typeface="Roboto Condensed"/>
              <a:buNone/>
              <a:defRPr sz="2200" b="0" i="0" u="none" strike="noStrike" cap="none">
                <a:solidFill>
                  <a:schemeClr val="dk1"/>
                </a:solidFill>
                <a:latin typeface="Roboto Condensed"/>
                <a:ea typeface="Roboto Condensed"/>
                <a:cs typeface="Roboto Condensed"/>
                <a:sym typeface="Roboto Condensed"/>
              </a:defRPr>
            </a:lvl1pPr>
            <a:lvl2pPr marL="914400" marR="0" lvl="1" indent="-342900" algn="l" rtl="0">
              <a:lnSpc>
                <a:spcPct val="100000"/>
              </a:lnSpc>
              <a:spcBef>
                <a:spcPts val="360"/>
              </a:spcBef>
              <a:spcAft>
                <a:spcPts val="0"/>
              </a:spcAft>
              <a:buClr>
                <a:schemeClr val="accent1"/>
              </a:buClr>
              <a:buSzPts val="1800"/>
              <a:buFont typeface="Arial"/>
              <a:buChar char="•"/>
              <a:defRPr sz="1800" b="0" i="0" u="none" strike="noStrike" cap="none">
                <a:solidFill>
                  <a:schemeClr val="dk1"/>
                </a:solidFill>
                <a:latin typeface="Roboto Condensed"/>
                <a:ea typeface="Roboto Condensed"/>
                <a:cs typeface="Roboto Condensed"/>
                <a:sym typeface="Roboto Condensed"/>
              </a:defRPr>
            </a:lvl2pPr>
            <a:lvl3pPr marL="1371600" marR="0" lvl="2" indent="-317500" algn="l" rtl="0">
              <a:lnSpc>
                <a:spcPct val="100000"/>
              </a:lnSpc>
              <a:spcBef>
                <a:spcPts val="280"/>
              </a:spcBef>
              <a:spcAft>
                <a:spcPts val="0"/>
              </a:spcAft>
              <a:buClr>
                <a:schemeClr val="accent3"/>
              </a:buClr>
              <a:buSzPts val="1400"/>
              <a:buFont typeface="Arial"/>
              <a:buChar char="•"/>
              <a:defRPr sz="1400" b="0" i="0" u="none" strike="noStrike" cap="none">
                <a:solidFill>
                  <a:schemeClr val="dk1"/>
                </a:solidFill>
                <a:latin typeface="Roboto Condensed"/>
                <a:ea typeface="Roboto Condensed"/>
                <a:cs typeface="Roboto Condensed"/>
                <a:sym typeface="Roboto Condensed"/>
              </a:defRPr>
            </a:lvl3pPr>
            <a:lvl4pPr marL="1828800" marR="0" lvl="3" indent="-228600" algn="l" rtl="0">
              <a:lnSpc>
                <a:spcPct val="100000"/>
              </a:lnSpc>
              <a:spcBef>
                <a:spcPts val="220"/>
              </a:spcBef>
              <a:spcAft>
                <a:spcPts val="0"/>
              </a:spcAft>
              <a:buClr>
                <a:schemeClr val="dk1"/>
              </a:buClr>
              <a:buSzPts val="1100"/>
              <a:buFont typeface="Roboto Condensed"/>
              <a:buNone/>
              <a:defRPr sz="1100" b="0" i="0" u="none" strike="noStrike" cap="none">
                <a:solidFill>
                  <a:schemeClr val="dk1"/>
                </a:solidFill>
                <a:latin typeface="Roboto Condensed"/>
                <a:ea typeface="Roboto Condensed"/>
                <a:cs typeface="Roboto Condensed"/>
                <a:sym typeface="Roboto Condensed"/>
              </a:defRPr>
            </a:lvl4pPr>
            <a:lvl5pPr marL="2286000" marR="0" lvl="4"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Roboto Condensed"/>
                <a:ea typeface="Roboto Condensed"/>
                <a:cs typeface="Roboto Condensed"/>
                <a:sym typeface="Roboto Condensed"/>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Roboto Condensed"/>
                <a:ea typeface="Roboto Condensed"/>
                <a:cs typeface="Roboto Condensed"/>
                <a:sym typeface="Roboto Condensed"/>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Roboto Condensed"/>
                <a:ea typeface="Roboto Condensed"/>
                <a:cs typeface="Roboto Condensed"/>
                <a:sym typeface="Roboto Condensed"/>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Roboto Condensed"/>
                <a:ea typeface="Roboto Condensed"/>
                <a:cs typeface="Roboto Condensed"/>
                <a:sym typeface="Roboto Condensed"/>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Roboto Condensed"/>
                <a:ea typeface="Roboto Condensed"/>
                <a:cs typeface="Roboto Condensed"/>
                <a:sym typeface="Roboto Condensed"/>
              </a:defRPr>
            </a:lvl9pPr>
          </a:lstStyle>
          <a:p>
            <a:endParaRPr/>
          </a:p>
        </p:txBody>
      </p:sp>
      <p:sp>
        <p:nvSpPr>
          <p:cNvPr id="12" name="Google Shape;12;p17"/>
          <p:cNvSpPr/>
          <p:nvPr/>
        </p:nvSpPr>
        <p:spPr>
          <a:xfrm>
            <a:off x="-1" y="4500000"/>
            <a:ext cx="9144000" cy="6480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Roboto Condensed"/>
              <a:ea typeface="Roboto Condensed"/>
              <a:cs typeface="Roboto Condensed"/>
              <a:sym typeface="Roboto Condensed"/>
            </a:endParaRPr>
          </a:p>
        </p:txBody>
      </p:sp>
      <p:pic>
        <p:nvPicPr>
          <p:cNvPr id="13" name="Google Shape;13;p17"/>
          <p:cNvPicPr preferRelativeResize="0"/>
          <p:nvPr/>
        </p:nvPicPr>
        <p:blipFill rotWithShape="1">
          <a:blip r:embed="rId4">
            <a:alphaModFix/>
          </a:blip>
          <a:srcRect/>
          <a:stretch/>
        </p:blipFill>
        <p:spPr>
          <a:xfrm>
            <a:off x="403822" y="4644000"/>
            <a:ext cx="1045904" cy="3600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
        <p:cNvGrpSpPr/>
        <p:nvPr/>
      </p:nvGrpSpPr>
      <p:grpSpPr>
        <a:xfrm>
          <a:off x="0" y="0"/>
          <a:ext cx="0" cy="0"/>
          <a:chOff x="0" y="0"/>
          <a:chExt cx="0" cy="0"/>
        </a:xfrm>
      </p:grpSpPr>
      <p:sp>
        <p:nvSpPr>
          <p:cNvPr id="28" name="Google Shape;28;p32"/>
          <p:cNvSpPr txBox="1">
            <a:spLocks noGrp="1"/>
          </p:cNvSpPr>
          <p:nvPr>
            <p:ph type="title"/>
          </p:nvPr>
        </p:nvSpPr>
        <p:spPr>
          <a:xfrm>
            <a:off x="457200" y="205978"/>
            <a:ext cx="8229600" cy="857250"/>
          </a:xfrm>
          <a:prstGeom prst="rect">
            <a:avLst/>
          </a:prstGeom>
          <a:noFill/>
          <a:ln>
            <a:noFill/>
          </a:ln>
        </p:spPr>
        <p:txBody>
          <a:bodyPr spcFirstLastPara="1" wrap="square" lIns="0" tIns="0" rIns="0" bIns="0" anchor="ctr" anchorCtr="0">
            <a:normAutofit/>
          </a:bodyPr>
          <a:lstStyle>
            <a:lvl1pPr marR="0" lvl="0" algn="l" rtl="0">
              <a:lnSpc>
                <a:spcPct val="100000"/>
              </a:lnSpc>
              <a:spcBef>
                <a:spcPts val="0"/>
              </a:spcBef>
              <a:spcAft>
                <a:spcPts val="0"/>
              </a:spcAft>
              <a:buClr>
                <a:schemeClr val="dk1"/>
              </a:buClr>
              <a:buSzPts val="2000"/>
              <a:buFont typeface="Palatino Linotype"/>
              <a:buNone/>
              <a:defRPr sz="2000" b="0" i="0" u="none" strike="noStrike" cap="none">
                <a:solidFill>
                  <a:schemeClr val="dk1"/>
                </a:solidFill>
                <a:latin typeface="Palatino Linotype"/>
                <a:ea typeface="Palatino Linotype"/>
                <a:cs typeface="Palatino Linotype"/>
                <a:sym typeface="Palatino Linotype"/>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9" name="Google Shape;29;p32"/>
          <p:cNvSpPr txBox="1">
            <a:spLocks noGrp="1"/>
          </p:cNvSpPr>
          <p:nvPr>
            <p:ph type="body" idx="1"/>
          </p:nvPr>
        </p:nvSpPr>
        <p:spPr>
          <a:xfrm>
            <a:off x="457200" y="1200151"/>
            <a:ext cx="8229600" cy="1875655"/>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440"/>
              </a:spcBef>
              <a:spcAft>
                <a:spcPts val="0"/>
              </a:spcAft>
              <a:buClr>
                <a:schemeClr val="dk1"/>
              </a:buClr>
              <a:buSzPts val="2200"/>
              <a:buFont typeface="Roboto Condensed"/>
              <a:buNone/>
              <a:defRPr sz="2200" b="0" i="0" u="none" strike="noStrike" cap="none">
                <a:solidFill>
                  <a:schemeClr val="dk1"/>
                </a:solidFill>
                <a:latin typeface="Roboto Condensed"/>
                <a:ea typeface="Roboto Condensed"/>
                <a:cs typeface="Roboto Condensed"/>
                <a:sym typeface="Roboto Condensed"/>
              </a:defRPr>
            </a:lvl1pPr>
            <a:lvl2pPr marL="914400" marR="0" lvl="1" indent="-342900" algn="l" rtl="0">
              <a:lnSpc>
                <a:spcPct val="100000"/>
              </a:lnSpc>
              <a:spcBef>
                <a:spcPts val="360"/>
              </a:spcBef>
              <a:spcAft>
                <a:spcPts val="0"/>
              </a:spcAft>
              <a:buClr>
                <a:schemeClr val="accent1"/>
              </a:buClr>
              <a:buSzPts val="1800"/>
              <a:buFont typeface="Arial"/>
              <a:buChar char="•"/>
              <a:defRPr sz="1800" b="0" i="0" u="none" strike="noStrike" cap="none">
                <a:solidFill>
                  <a:schemeClr val="dk1"/>
                </a:solidFill>
                <a:latin typeface="Roboto Condensed"/>
                <a:ea typeface="Roboto Condensed"/>
                <a:cs typeface="Roboto Condensed"/>
                <a:sym typeface="Roboto Condensed"/>
              </a:defRPr>
            </a:lvl2pPr>
            <a:lvl3pPr marL="1371600" marR="0" lvl="2" indent="-317500" algn="l" rtl="0">
              <a:lnSpc>
                <a:spcPct val="100000"/>
              </a:lnSpc>
              <a:spcBef>
                <a:spcPts val="280"/>
              </a:spcBef>
              <a:spcAft>
                <a:spcPts val="0"/>
              </a:spcAft>
              <a:buClr>
                <a:schemeClr val="accent3"/>
              </a:buClr>
              <a:buSzPts val="1400"/>
              <a:buFont typeface="Arial"/>
              <a:buChar char="•"/>
              <a:defRPr sz="1400" b="0" i="0" u="none" strike="noStrike" cap="none">
                <a:solidFill>
                  <a:schemeClr val="dk1"/>
                </a:solidFill>
                <a:latin typeface="Roboto Condensed"/>
                <a:ea typeface="Roboto Condensed"/>
                <a:cs typeface="Roboto Condensed"/>
                <a:sym typeface="Roboto Condensed"/>
              </a:defRPr>
            </a:lvl3pPr>
            <a:lvl4pPr marL="1828800" marR="0" lvl="3" indent="-228600" algn="l" rtl="0">
              <a:lnSpc>
                <a:spcPct val="100000"/>
              </a:lnSpc>
              <a:spcBef>
                <a:spcPts val="220"/>
              </a:spcBef>
              <a:spcAft>
                <a:spcPts val="0"/>
              </a:spcAft>
              <a:buClr>
                <a:schemeClr val="dk1"/>
              </a:buClr>
              <a:buSzPts val="1100"/>
              <a:buFont typeface="Roboto Condensed"/>
              <a:buNone/>
              <a:defRPr sz="1100" b="0" i="0" u="none" strike="noStrike" cap="none">
                <a:solidFill>
                  <a:schemeClr val="dk1"/>
                </a:solidFill>
                <a:latin typeface="Roboto Condensed"/>
                <a:ea typeface="Roboto Condensed"/>
                <a:cs typeface="Roboto Condensed"/>
                <a:sym typeface="Roboto Condensed"/>
              </a:defRPr>
            </a:lvl4pPr>
            <a:lvl5pPr marL="2286000" marR="0" lvl="4"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Roboto Condensed"/>
                <a:ea typeface="Roboto Condensed"/>
                <a:cs typeface="Roboto Condensed"/>
                <a:sym typeface="Roboto Condensed"/>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Roboto Condensed"/>
                <a:ea typeface="Roboto Condensed"/>
                <a:cs typeface="Roboto Condensed"/>
                <a:sym typeface="Roboto Condensed"/>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Roboto Condensed"/>
                <a:ea typeface="Roboto Condensed"/>
                <a:cs typeface="Roboto Condensed"/>
                <a:sym typeface="Roboto Condensed"/>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Roboto Condensed"/>
                <a:ea typeface="Roboto Condensed"/>
                <a:cs typeface="Roboto Condensed"/>
                <a:sym typeface="Roboto Condensed"/>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Roboto Condensed"/>
                <a:ea typeface="Roboto Condensed"/>
                <a:cs typeface="Roboto Condensed"/>
                <a:sym typeface="Roboto Condensed"/>
              </a:defRPr>
            </a:lvl9pPr>
          </a:lstStyle>
          <a:p>
            <a:endParaRPr/>
          </a:p>
        </p:txBody>
      </p:sp>
      <p:sp>
        <p:nvSpPr>
          <p:cNvPr id="30" name="Google Shape;30;p32"/>
          <p:cNvSpPr/>
          <p:nvPr/>
        </p:nvSpPr>
        <p:spPr>
          <a:xfrm>
            <a:off x="-1" y="4500000"/>
            <a:ext cx="9144000" cy="6480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Roboto Condensed"/>
              <a:ea typeface="Roboto Condensed"/>
              <a:cs typeface="Roboto Condensed"/>
              <a:sym typeface="Roboto Condensed"/>
            </a:endParaRPr>
          </a:p>
        </p:txBody>
      </p:sp>
      <p:pic>
        <p:nvPicPr>
          <p:cNvPr id="31" name="Google Shape;31;p32"/>
          <p:cNvPicPr preferRelativeResize="0"/>
          <p:nvPr/>
        </p:nvPicPr>
        <p:blipFill rotWithShape="1">
          <a:blip r:embed="rId4">
            <a:alphaModFix/>
          </a:blip>
          <a:srcRect/>
          <a:stretch/>
        </p:blipFill>
        <p:spPr>
          <a:xfrm>
            <a:off x="403822" y="4644000"/>
            <a:ext cx="1045904" cy="3600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3" r:id="rId1"/>
    <p:sldLayoutId id="2147483655"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4.jpg"/></Relationships>
</file>

<file path=ppt/slides/_rels/slide16.xml.rels><?xml version="1.0" encoding="UTF-8" standalone="yes"?>
<Relationships xmlns="http://schemas.openxmlformats.org/package/2006/relationships"><Relationship Id="rId8" Type="http://schemas.openxmlformats.org/officeDocument/2006/relationships/hyperlink" Target="https://doi.org/10.1093/0198248075.001.0001" TargetMode="External"/><Relationship Id="rId3" Type="http://schemas.openxmlformats.org/officeDocument/2006/relationships/image" Target="../media/image4.jpeg"/><Relationship Id="rId7" Type="http://schemas.openxmlformats.org/officeDocument/2006/relationships/hyperlink" Target="https://doi.org/10.1080/14782804.2023.2199144"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hyperlink" Target="https://doi.org/10.31244/dds.2025.02.06" TargetMode="External"/><Relationship Id="rId5" Type="http://schemas.openxmlformats.org/officeDocument/2006/relationships/hyperlink" Target="https://doi.org/10.1007/978-3-030-41651-5_14" TargetMode="External"/><Relationship Id="rId4" Type="http://schemas.openxmlformats.org/officeDocument/2006/relationships/hyperlink" Target="https://netzpolitik.org/2025/verdachtsfall-rechtsextremismus-wir-veroeffentlichen-das-1-000-seitige-verfassungsschutz-gutachten-zur-afd/"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4.jpe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0.png"/><Relationship Id="rId11" Type="http://schemas.openxmlformats.org/officeDocument/2006/relationships/image" Target="../media/image15.emf"/><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19.emf"/><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8.emf"/><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20.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pic>
        <p:nvPicPr>
          <p:cNvPr id="50" name="Google Shape;50;p1"/>
          <p:cNvPicPr preferRelativeResize="0"/>
          <p:nvPr/>
        </p:nvPicPr>
        <p:blipFill rotWithShape="1">
          <a:blip r:embed="rId3">
            <a:alphaModFix/>
          </a:blip>
          <a:srcRect l="3209" t="14129" r="4775" b="17701"/>
          <a:stretch/>
        </p:blipFill>
        <p:spPr>
          <a:xfrm>
            <a:off x="-7750" y="-15903"/>
            <a:ext cx="9151749" cy="4519322"/>
          </a:xfrm>
          <a:prstGeom prst="rect">
            <a:avLst/>
          </a:prstGeom>
          <a:noFill/>
          <a:ln>
            <a:noFill/>
          </a:ln>
        </p:spPr>
      </p:pic>
      <p:sp>
        <p:nvSpPr>
          <p:cNvPr id="51" name="Google Shape;51;p1"/>
          <p:cNvSpPr/>
          <p:nvPr/>
        </p:nvSpPr>
        <p:spPr>
          <a:xfrm>
            <a:off x="468312" y="2325091"/>
            <a:ext cx="7877666" cy="1943494"/>
          </a:xfrm>
          <a:prstGeom prst="rect">
            <a:avLst/>
          </a:prstGeom>
          <a:solidFill>
            <a:schemeClr val="lt1">
              <a:alpha val="89019"/>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Roboto Condensed"/>
              <a:ea typeface="Roboto Condensed"/>
              <a:cs typeface="Roboto Condensed"/>
              <a:sym typeface="Roboto Condensed"/>
            </a:endParaRPr>
          </a:p>
        </p:txBody>
      </p:sp>
      <p:sp>
        <p:nvSpPr>
          <p:cNvPr id="52" name="Google Shape;52;p1"/>
          <p:cNvSpPr txBox="1"/>
          <p:nvPr/>
        </p:nvSpPr>
        <p:spPr>
          <a:xfrm>
            <a:off x="701400" y="2689260"/>
            <a:ext cx="5163768" cy="1259286"/>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de-DE" sz="2000" b="0" i="0" u="none" strike="noStrike" cap="none" dirty="0">
                <a:solidFill>
                  <a:srgbClr val="002F5D"/>
                </a:solidFill>
                <a:latin typeface="Palatino Linotype"/>
                <a:ea typeface="Palatino Linotype"/>
                <a:cs typeface="Palatino Linotype"/>
                <a:sym typeface="Palatino Linotype"/>
              </a:rPr>
              <a:t>Demokratie in Schule und Neutralität</a:t>
            </a:r>
          </a:p>
          <a:p>
            <a:pPr marL="0" marR="0" lvl="0" indent="0" algn="l" rtl="0">
              <a:lnSpc>
                <a:spcPct val="100000"/>
              </a:lnSpc>
              <a:spcBef>
                <a:spcPts val="0"/>
              </a:spcBef>
              <a:spcAft>
                <a:spcPts val="0"/>
              </a:spcAft>
              <a:buClr>
                <a:srgbClr val="000000"/>
              </a:buClr>
              <a:buSzPts val="2000"/>
              <a:buFont typeface="Arial"/>
              <a:buNone/>
            </a:pPr>
            <a:endParaRPr sz="900" b="0" i="0" u="none" strike="noStrike" cap="none" dirty="0">
              <a:solidFill>
                <a:srgbClr val="002F5D"/>
              </a:solidFill>
              <a:latin typeface="Roboto Condensed"/>
              <a:ea typeface="Roboto Condensed"/>
              <a:cs typeface="Roboto Condensed"/>
              <a:sym typeface="Roboto Condensed"/>
            </a:endParaRPr>
          </a:p>
          <a:p>
            <a:pPr marL="0" marR="0" lvl="0" indent="0" algn="l" rtl="0">
              <a:lnSpc>
                <a:spcPct val="100000"/>
              </a:lnSpc>
              <a:spcBef>
                <a:spcPts val="0"/>
              </a:spcBef>
              <a:spcAft>
                <a:spcPts val="0"/>
              </a:spcAft>
              <a:buClr>
                <a:srgbClr val="000000"/>
              </a:buClr>
              <a:buSzPts val="1400"/>
              <a:buFont typeface="Arial"/>
              <a:buNone/>
            </a:pPr>
            <a:r>
              <a:rPr lang="de-DE" dirty="0">
                <a:solidFill>
                  <a:srgbClr val="002F5D"/>
                </a:solidFill>
                <a:latin typeface="Roboto Condensed"/>
                <a:ea typeface="Roboto Condensed"/>
                <a:cs typeface="Roboto Condensed"/>
                <a:sym typeface="Roboto Condensed"/>
              </a:rPr>
              <a:t>Prof. Dr. </a:t>
            </a:r>
            <a:r>
              <a:rPr lang="de-DE" sz="1400" b="0" i="0" u="none" strike="noStrike" cap="none" dirty="0">
                <a:solidFill>
                  <a:srgbClr val="002F5D"/>
                </a:solidFill>
                <a:latin typeface="Roboto Condensed"/>
                <a:ea typeface="Roboto Condensed"/>
                <a:cs typeface="Roboto Condensed"/>
                <a:sym typeface="Roboto Condensed"/>
              </a:rPr>
              <a:t>Michael May</a:t>
            </a:r>
          </a:p>
          <a:p>
            <a:pPr marL="0" marR="0" lvl="0" indent="0" algn="l" rtl="0">
              <a:lnSpc>
                <a:spcPct val="100000"/>
              </a:lnSpc>
              <a:spcBef>
                <a:spcPts val="0"/>
              </a:spcBef>
              <a:spcAft>
                <a:spcPts val="0"/>
              </a:spcAft>
              <a:buClr>
                <a:srgbClr val="000000"/>
              </a:buClr>
              <a:buSzPts val="1100"/>
              <a:buFont typeface="Arial"/>
              <a:buNone/>
            </a:pPr>
            <a:r>
              <a:rPr lang="de-DE" sz="1100" dirty="0">
                <a:solidFill>
                  <a:srgbClr val="002F5D"/>
                </a:solidFill>
                <a:latin typeface="Roboto Condensed"/>
                <a:ea typeface="Roboto Condensed"/>
                <a:cs typeface="Roboto Condensed"/>
                <a:sym typeface="Roboto Condensed"/>
              </a:rPr>
              <a:t>Netzwerktagung (ZLB und </a:t>
            </a:r>
            <a:r>
              <a:rPr lang="de-DE" sz="1100" dirty="0" err="1">
                <a:solidFill>
                  <a:srgbClr val="002F5D"/>
                </a:solidFill>
                <a:latin typeface="Roboto Condensed"/>
                <a:ea typeface="Roboto Condensed"/>
                <a:cs typeface="Roboto Condensed"/>
                <a:sym typeface="Roboto Condensed"/>
              </a:rPr>
              <a:t>ThILLM</a:t>
            </a:r>
            <a:r>
              <a:rPr lang="de-DE" sz="1100" dirty="0">
                <a:solidFill>
                  <a:srgbClr val="002F5D"/>
                </a:solidFill>
                <a:latin typeface="Roboto Condensed"/>
                <a:ea typeface="Roboto Condensed"/>
                <a:cs typeface="Roboto Condensed"/>
                <a:sym typeface="Roboto Condensed"/>
              </a:rPr>
              <a:t>), 23. Oktober 2025</a:t>
            </a:r>
            <a:endParaRPr lang="de-DE" sz="1400" b="0" i="0" u="none" strike="noStrike" cap="none" dirty="0">
              <a:solidFill>
                <a:srgbClr val="000000"/>
              </a:solidFill>
              <a:latin typeface="Arial"/>
              <a:ea typeface="Arial"/>
              <a:cs typeface="Arial"/>
              <a:sym typeface="Arial"/>
            </a:endParaRPr>
          </a:p>
        </p:txBody>
      </p:sp>
      <p:cxnSp>
        <p:nvCxnSpPr>
          <p:cNvPr id="53" name="Google Shape;53;p1"/>
          <p:cNvCxnSpPr/>
          <p:nvPr/>
        </p:nvCxnSpPr>
        <p:spPr>
          <a:xfrm>
            <a:off x="701401" y="2571570"/>
            <a:ext cx="455612" cy="0"/>
          </a:xfrm>
          <a:prstGeom prst="straightConnector1">
            <a:avLst/>
          </a:prstGeom>
          <a:noFill/>
          <a:ln w="44450" cap="flat" cmpd="sng">
            <a:solidFill>
              <a:srgbClr val="002F5D"/>
            </a:solidFill>
            <a:prstDash val="solid"/>
            <a:round/>
            <a:headEnd type="none" w="sm" len="sm"/>
            <a:tailEnd type="none" w="sm" len="sm"/>
          </a:ln>
        </p:spPr>
      </p:cxnSp>
      <p:sp>
        <p:nvSpPr>
          <p:cNvPr id="54" name="Google Shape;54;p1"/>
          <p:cNvSpPr txBox="1"/>
          <p:nvPr/>
        </p:nvSpPr>
        <p:spPr>
          <a:xfrm rot="-5400000">
            <a:off x="7615223" y="2999339"/>
            <a:ext cx="2857500" cy="18466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chemeClr val="lt1"/>
                </a:solidFill>
                <a:latin typeface="Roboto Condensed"/>
                <a:ea typeface="Roboto Condensed"/>
                <a:cs typeface="Roboto Condensed"/>
                <a:sym typeface="Roboto Condensed"/>
              </a:rPr>
              <a:t>Foto: Anne Günther</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7">
          <a:extLst>
            <a:ext uri="{FF2B5EF4-FFF2-40B4-BE49-F238E27FC236}">
              <a16:creationId xmlns:a16="http://schemas.microsoft.com/office/drawing/2014/main" id="{92C4E291-DE5C-5B50-AE61-CCD1339ECF4A}"/>
            </a:ext>
          </a:extLst>
        </p:cNvPr>
        <p:cNvGrpSpPr/>
        <p:nvPr/>
      </p:nvGrpSpPr>
      <p:grpSpPr>
        <a:xfrm>
          <a:off x="0" y="0"/>
          <a:ext cx="0" cy="0"/>
          <a:chOff x="0" y="0"/>
          <a:chExt cx="0" cy="0"/>
        </a:xfrm>
      </p:grpSpPr>
      <p:cxnSp>
        <p:nvCxnSpPr>
          <p:cNvPr id="79" name="Google Shape;79;p26">
            <a:extLst>
              <a:ext uri="{FF2B5EF4-FFF2-40B4-BE49-F238E27FC236}">
                <a16:creationId xmlns:a16="http://schemas.microsoft.com/office/drawing/2014/main" id="{70E61D16-97BF-D867-E0C6-47A75D7EFAE8}"/>
              </a:ext>
            </a:extLst>
          </p:cNvPr>
          <p:cNvCxnSpPr/>
          <p:nvPr/>
        </p:nvCxnSpPr>
        <p:spPr>
          <a:xfrm>
            <a:off x="3556007" y="156632"/>
            <a:ext cx="442769" cy="0"/>
          </a:xfrm>
          <a:prstGeom prst="straightConnector1">
            <a:avLst/>
          </a:prstGeom>
          <a:noFill/>
          <a:ln w="44450" cap="flat" cmpd="sng">
            <a:solidFill>
              <a:schemeClr val="dk1"/>
            </a:solidFill>
            <a:prstDash val="solid"/>
            <a:round/>
            <a:headEnd type="none" w="sm" len="sm"/>
            <a:tailEnd type="none" w="sm" len="sm"/>
          </a:ln>
        </p:spPr>
      </p:cxnSp>
      <p:sp>
        <p:nvSpPr>
          <p:cNvPr id="82" name="Google Shape;82;p26">
            <a:extLst>
              <a:ext uri="{FF2B5EF4-FFF2-40B4-BE49-F238E27FC236}">
                <a16:creationId xmlns:a16="http://schemas.microsoft.com/office/drawing/2014/main" id="{DFF2C68E-1110-C6E2-8652-7B9306BA653A}"/>
              </a:ext>
            </a:extLst>
          </p:cNvPr>
          <p:cNvSpPr txBox="1"/>
          <p:nvPr/>
        </p:nvSpPr>
        <p:spPr>
          <a:xfrm rot="-5400000">
            <a:off x="1749649" y="3006958"/>
            <a:ext cx="2857500" cy="18466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pic>
        <p:nvPicPr>
          <p:cNvPr id="83" name="Google Shape;83;p26">
            <a:extLst>
              <a:ext uri="{FF2B5EF4-FFF2-40B4-BE49-F238E27FC236}">
                <a16:creationId xmlns:a16="http://schemas.microsoft.com/office/drawing/2014/main" id="{C2AFC8F3-65F0-778B-3BEC-9652EA2F4E2E}"/>
              </a:ext>
            </a:extLst>
          </p:cNvPr>
          <p:cNvPicPr preferRelativeResize="0"/>
          <p:nvPr/>
        </p:nvPicPr>
        <p:blipFill rotWithShape="1">
          <a:blip r:embed="rId3">
            <a:alphaModFix/>
          </a:blip>
          <a:srcRect l="1902" t="7936" r="778" b="2399"/>
          <a:stretch/>
        </p:blipFill>
        <p:spPr>
          <a:xfrm>
            <a:off x="-6979" y="751"/>
            <a:ext cx="3210870" cy="4499687"/>
          </a:xfrm>
          <a:prstGeom prst="rect">
            <a:avLst/>
          </a:prstGeom>
          <a:noFill/>
          <a:ln>
            <a:noFill/>
          </a:ln>
        </p:spPr>
      </p:pic>
      <p:sp>
        <p:nvSpPr>
          <p:cNvPr id="84" name="Google Shape;84;p26">
            <a:extLst>
              <a:ext uri="{FF2B5EF4-FFF2-40B4-BE49-F238E27FC236}">
                <a16:creationId xmlns:a16="http://schemas.microsoft.com/office/drawing/2014/main" id="{CB06305E-AD67-FB02-DB01-86D7D5A98541}"/>
              </a:ext>
            </a:extLst>
          </p:cNvPr>
          <p:cNvSpPr txBox="1"/>
          <p:nvPr/>
        </p:nvSpPr>
        <p:spPr>
          <a:xfrm rot="-5400000">
            <a:off x="1688681" y="2989170"/>
            <a:ext cx="2857500" cy="165036"/>
          </a:xfrm>
          <a:prstGeom prst="rect">
            <a:avLst/>
          </a:prstGeom>
          <a:noFill/>
          <a:ln>
            <a:noFill/>
          </a:ln>
        </p:spPr>
        <p:txBody>
          <a:bodyPr spcFirstLastPara="1" wrap="square" lIns="72000" tIns="36000" rIns="72000" bIns="360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sp>
        <p:nvSpPr>
          <p:cNvPr id="4" name="Textfeld 3">
            <a:extLst>
              <a:ext uri="{FF2B5EF4-FFF2-40B4-BE49-F238E27FC236}">
                <a16:creationId xmlns:a16="http://schemas.microsoft.com/office/drawing/2014/main" id="{58130303-4BF9-E3A7-A600-09AD82D5980C}"/>
              </a:ext>
            </a:extLst>
          </p:cNvPr>
          <p:cNvSpPr txBox="1"/>
          <p:nvPr/>
        </p:nvSpPr>
        <p:spPr>
          <a:xfrm>
            <a:off x="3466120" y="185656"/>
            <a:ext cx="5392510" cy="615553"/>
          </a:xfrm>
          <a:prstGeom prst="rect">
            <a:avLst/>
          </a:prstGeom>
          <a:noFill/>
        </p:spPr>
        <p:txBody>
          <a:bodyPr wrap="square">
            <a:spAutoFit/>
          </a:bodyPr>
          <a:lstStyle/>
          <a:p>
            <a:pPr>
              <a:buClrTx/>
            </a:pPr>
            <a:r>
              <a:rPr lang="de-DE" sz="1700" b="1" kern="1200" dirty="0">
                <a:solidFill>
                  <a:srgbClr val="002F5D"/>
                </a:solidFill>
                <a:latin typeface="Roboto Condensed"/>
                <a:ea typeface="+mn-ea"/>
                <a:cs typeface="+mn-cs"/>
              </a:rPr>
              <a:t>Weder neutral noch parteilich – Schule in der „objektiven Werteordnung“ der Bundesrepublik</a:t>
            </a:r>
          </a:p>
        </p:txBody>
      </p:sp>
      <p:sp>
        <p:nvSpPr>
          <p:cNvPr id="2" name="Textfeld 1">
            <a:extLst>
              <a:ext uri="{FF2B5EF4-FFF2-40B4-BE49-F238E27FC236}">
                <a16:creationId xmlns:a16="http://schemas.microsoft.com/office/drawing/2014/main" id="{47D2F998-8A03-2396-593B-0815B50CFA86}"/>
              </a:ext>
            </a:extLst>
          </p:cNvPr>
          <p:cNvSpPr txBox="1"/>
          <p:nvPr/>
        </p:nvSpPr>
        <p:spPr>
          <a:xfrm>
            <a:off x="3824418" y="830232"/>
            <a:ext cx="4444370" cy="461665"/>
          </a:xfrm>
          <a:prstGeom prst="rect">
            <a:avLst/>
          </a:prstGeom>
          <a:noFill/>
        </p:spPr>
        <p:txBody>
          <a:bodyPr wrap="square">
            <a:spAutoFit/>
          </a:bodyPr>
          <a:lstStyle/>
          <a:p>
            <a:pPr algn="ctr"/>
            <a:r>
              <a:rPr lang="de-DE" sz="1200" dirty="0">
                <a:solidFill>
                  <a:schemeClr val="tx1"/>
                </a:solidFill>
              </a:rPr>
              <a:t>Wo verläuft die Grenze zwischen der nicht anzufechtenden „objektiven Werteordnung“ und strittigen Fragen?</a:t>
            </a:r>
          </a:p>
        </p:txBody>
      </p:sp>
      <p:graphicFrame>
        <p:nvGraphicFramePr>
          <p:cNvPr id="5" name="Tabelle 4">
            <a:extLst>
              <a:ext uri="{FF2B5EF4-FFF2-40B4-BE49-F238E27FC236}">
                <a16:creationId xmlns:a16="http://schemas.microsoft.com/office/drawing/2014/main" id="{3387BB65-1264-9233-DCC7-AAADB9AA26BB}"/>
              </a:ext>
            </a:extLst>
          </p:cNvPr>
          <p:cNvGraphicFramePr>
            <a:graphicFrameLocks noGrp="1"/>
          </p:cNvGraphicFramePr>
          <p:nvPr>
            <p:extLst>
              <p:ext uri="{D42A27DB-BD31-4B8C-83A1-F6EECF244321}">
                <p14:modId xmlns:p14="http://schemas.microsoft.com/office/powerpoint/2010/main" val="1998632140"/>
              </p:ext>
            </p:extLst>
          </p:nvPr>
        </p:nvGraphicFramePr>
        <p:xfrm>
          <a:off x="3332961" y="1320920"/>
          <a:ext cx="5658828" cy="3108960"/>
        </p:xfrm>
        <a:graphic>
          <a:graphicData uri="http://schemas.openxmlformats.org/drawingml/2006/table">
            <a:tbl>
              <a:tblPr firstRow="1" bandRow="1">
                <a:tableStyleId>{5940675A-B579-460E-94D1-54222C63F5DA}</a:tableStyleId>
              </a:tblPr>
              <a:tblGrid>
                <a:gridCol w="1500296">
                  <a:extLst>
                    <a:ext uri="{9D8B030D-6E8A-4147-A177-3AD203B41FA5}">
                      <a16:colId xmlns:a16="http://schemas.microsoft.com/office/drawing/2014/main" val="59796734"/>
                    </a:ext>
                  </a:extLst>
                </a:gridCol>
                <a:gridCol w="2024743">
                  <a:extLst>
                    <a:ext uri="{9D8B030D-6E8A-4147-A177-3AD203B41FA5}">
                      <a16:colId xmlns:a16="http://schemas.microsoft.com/office/drawing/2014/main" val="2627921981"/>
                    </a:ext>
                  </a:extLst>
                </a:gridCol>
                <a:gridCol w="2133789">
                  <a:extLst>
                    <a:ext uri="{9D8B030D-6E8A-4147-A177-3AD203B41FA5}">
                      <a16:colId xmlns:a16="http://schemas.microsoft.com/office/drawing/2014/main" val="2601511804"/>
                    </a:ext>
                  </a:extLst>
                </a:gridCol>
              </a:tblGrid>
              <a:tr h="294660">
                <a:tc>
                  <a:txBody>
                    <a:bodyPr/>
                    <a:lstStyle/>
                    <a:p>
                      <a:pPr algn="ctr"/>
                      <a:r>
                        <a:rPr lang="de-DE" sz="1200" b="1" dirty="0"/>
                        <a:t>objektive Werteordnung</a:t>
                      </a:r>
                    </a:p>
                  </a:txBody>
                  <a:tcPr/>
                </a:tc>
                <a:tc>
                  <a:txBody>
                    <a:bodyPr/>
                    <a:lstStyle/>
                    <a:p>
                      <a:pPr algn="ctr"/>
                      <a:r>
                        <a:rPr lang="de-DE" sz="1200" b="1" dirty="0"/>
                        <a:t>vertretbar</a:t>
                      </a:r>
                    </a:p>
                  </a:txBody>
                  <a:tcPr/>
                </a:tc>
                <a:tc>
                  <a:txBody>
                    <a:bodyPr/>
                    <a:lstStyle/>
                    <a:p>
                      <a:pPr algn="ctr"/>
                      <a:r>
                        <a:rPr lang="de-DE" sz="1200" b="1" dirty="0"/>
                        <a:t>nicht vertretbar</a:t>
                      </a:r>
                    </a:p>
                  </a:txBody>
                  <a:tcPr/>
                </a:tc>
                <a:extLst>
                  <a:ext uri="{0D108BD9-81ED-4DB2-BD59-A6C34878D82A}">
                    <a16:rowId xmlns:a16="http://schemas.microsoft.com/office/drawing/2014/main" val="3401589359"/>
                  </a:ext>
                </a:extLst>
              </a:tr>
              <a:tr h="294660">
                <a:tc>
                  <a:txBody>
                    <a:bodyPr/>
                    <a:lstStyle/>
                    <a:p>
                      <a:r>
                        <a:rPr lang="de-DE" sz="1200" dirty="0"/>
                        <a:t>Menschenwürde</a:t>
                      </a:r>
                    </a:p>
                    <a:p>
                      <a:endParaRPr lang="de-DE" sz="1200" dirty="0"/>
                    </a:p>
                    <a:p>
                      <a:r>
                        <a:rPr lang="de-DE" sz="1000" dirty="0"/>
                        <a:t>(Beispiele aus dem Gutachten des BfV 2024)</a:t>
                      </a:r>
                    </a:p>
                  </a:txBody>
                  <a:tcPr/>
                </a:tc>
                <a:tc>
                  <a:txBody>
                    <a:bodyPr/>
                    <a:lstStyle/>
                    <a:p>
                      <a:r>
                        <a:rPr lang="de-DE" sz="1200" dirty="0"/>
                        <a:t>restriktive Asylpolitik, Betonung von Grenzen, Steuerung von Immigration, Abschiebungen</a:t>
                      </a:r>
                    </a:p>
                  </a:txBody>
                  <a:tcPr/>
                </a:tc>
                <a:tc>
                  <a:txBody>
                    <a:bodyPr/>
                    <a:lstStyle/>
                    <a:p>
                      <a:r>
                        <a:rPr lang="de-DE" sz="1200" dirty="0"/>
                        <a:t>Vertreten eines abstammungsmäßig-homogenen Volksbegriffs, Entmenschlichung der „Out-Group“</a:t>
                      </a:r>
                    </a:p>
                  </a:txBody>
                  <a:tcPr/>
                </a:tc>
                <a:extLst>
                  <a:ext uri="{0D108BD9-81ED-4DB2-BD59-A6C34878D82A}">
                    <a16:rowId xmlns:a16="http://schemas.microsoft.com/office/drawing/2014/main" val="1415424944"/>
                  </a:ext>
                </a:extLst>
              </a:tr>
              <a:tr h="294660">
                <a:tc>
                  <a:txBody>
                    <a:bodyPr/>
                    <a:lstStyle/>
                    <a:p>
                      <a:r>
                        <a:rPr lang="de-DE" sz="1200" dirty="0"/>
                        <a:t>Demokratieprinzip</a:t>
                      </a:r>
                    </a:p>
                  </a:txBody>
                  <a:tcPr/>
                </a:tc>
                <a:tc>
                  <a:txBody>
                    <a:bodyPr/>
                    <a:lstStyle/>
                    <a:p>
                      <a:r>
                        <a:rPr lang="de-DE" sz="1200" dirty="0"/>
                        <a:t>Ablehnung konkreter </a:t>
                      </a:r>
                      <a:r>
                        <a:rPr lang="de-DE" sz="1200" dirty="0" err="1"/>
                        <a:t>Policies</a:t>
                      </a:r>
                      <a:r>
                        <a:rPr lang="de-DE" sz="1200" dirty="0"/>
                        <a:t> (z.B. Heizungsgesetz)</a:t>
                      </a:r>
                    </a:p>
                  </a:txBody>
                  <a:tcPr/>
                </a:tc>
                <a:tc>
                  <a:txBody>
                    <a:bodyPr/>
                    <a:lstStyle/>
                    <a:p>
                      <a:r>
                        <a:rPr lang="de-DE" sz="1200" dirty="0"/>
                        <a:t>Bekämpfung des pol. Systems; Behauptung die Bundesrepublik sein eine totalitäre Ökodiktatur</a:t>
                      </a:r>
                    </a:p>
                  </a:txBody>
                  <a:tcPr/>
                </a:tc>
                <a:extLst>
                  <a:ext uri="{0D108BD9-81ED-4DB2-BD59-A6C34878D82A}">
                    <a16:rowId xmlns:a16="http://schemas.microsoft.com/office/drawing/2014/main" val="306637218"/>
                  </a:ext>
                </a:extLst>
              </a:tr>
              <a:tr h="294660">
                <a:tc>
                  <a:txBody>
                    <a:bodyPr/>
                    <a:lstStyle/>
                    <a:p>
                      <a:r>
                        <a:rPr lang="de-DE" sz="1200" dirty="0"/>
                        <a:t>Rechtsstaatlichkeit</a:t>
                      </a:r>
                    </a:p>
                  </a:txBody>
                  <a:tcPr/>
                </a:tc>
                <a:tc>
                  <a:txBody>
                    <a:bodyPr/>
                    <a:lstStyle/>
                    <a:p>
                      <a:r>
                        <a:rPr lang="de-DE" sz="1200" dirty="0"/>
                        <a:t>Kritik an Sicherheitslage, Forderung nach mehr Kontrolle und härteren Strafen</a:t>
                      </a:r>
                    </a:p>
                  </a:txBody>
                  <a:tcPr/>
                </a:tc>
                <a:tc>
                  <a:txBody>
                    <a:bodyPr/>
                    <a:lstStyle/>
                    <a:p>
                      <a:r>
                        <a:rPr lang="de-DE" sz="1200" dirty="0"/>
                        <a:t>Aufruf zur Bewaffnung, um Sicherheit selbst in die Hand zu nehmen, Aufruf, Gerichte zu ignorieren</a:t>
                      </a:r>
                    </a:p>
                  </a:txBody>
                  <a:tcPr/>
                </a:tc>
                <a:extLst>
                  <a:ext uri="{0D108BD9-81ED-4DB2-BD59-A6C34878D82A}">
                    <a16:rowId xmlns:a16="http://schemas.microsoft.com/office/drawing/2014/main" val="2895651482"/>
                  </a:ext>
                </a:extLst>
              </a:tr>
            </a:tbl>
          </a:graphicData>
        </a:graphic>
      </p:graphicFrame>
    </p:spTree>
    <p:extLst>
      <p:ext uri="{BB962C8B-B14F-4D97-AF65-F5344CB8AC3E}">
        <p14:creationId xmlns:p14="http://schemas.microsoft.com/office/powerpoint/2010/main" val="31572313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7">
          <a:extLst>
            <a:ext uri="{FF2B5EF4-FFF2-40B4-BE49-F238E27FC236}">
              <a16:creationId xmlns:a16="http://schemas.microsoft.com/office/drawing/2014/main" id="{39C23CD2-2B3D-4E8E-D8AA-5E671C08609E}"/>
            </a:ext>
          </a:extLst>
        </p:cNvPr>
        <p:cNvGrpSpPr/>
        <p:nvPr/>
      </p:nvGrpSpPr>
      <p:grpSpPr>
        <a:xfrm>
          <a:off x="0" y="0"/>
          <a:ext cx="0" cy="0"/>
          <a:chOff x="0" y="0"/>
          <a:chExt cx="0" cy="0"/>
        </a:xfrm>
      </p:grpSpPr>
      <p:cxnSp>
        <p:nvCxnSpPr>
          <p:cNvPr id="79" name="Google Shape;79;p26">
            <a:extLst>
              <a:ext uri="{FF2B5EF4-FFF2-40B4-BE49-F238E27FC236}">
                <a16:creationId xmlns:a16="http://schemas.microsoft.com/office/drawing/2014/main" id="{9A5AE1C6-5A5C-D900-FE91-281DCAE603E5}"/>
              </a:ext>
            </a:extLst>
          </p:cNvPr>
          <p:cNvCxnSpPr/>
          <p:nvPr/>
        </p:nvCxnSpPr>
        <p:spPr>
          <a:xfrm>
            <a:off x="3556007" y="156632"/>
            <a:ext cx="442769" cy="0"/>
          </a:xfrm>
          <a:prstGeom prst="straightConnector1">
            <a:avLst/>
          </a:prstGeom>
          <a:noFill/>
          <a:ln w="44450" cap="flat" cmpd="sng">
            <a:solidFill>
              <a:schemeClr val="dk1"/>
            </a:solidFill>
            <a:prstDash val="solid"/>
            <a:round/>
            <a:headEnd type="none" w="sm" len="sm"/>
            <a:tailEnd type="none" w="sm" len="sm"/>
          </a:ln>
        </p:spPr>
      </p:cxnSp>
      <p:sp>
        <p:nvSpPr>
          <p:cNvPr id="82" name="Google Shape;82;p26">
            <a:extLst>
              <a:ext uri="{FF2B5EF4-FFF2-40B4-BE49-F238E27FC236}">
                <a16:creationId xmlns:a16="http://schemas.microsoft.com/office/drawing/2014/main" id="{A6035A99-3CDB-FD47-83CE-E00588353AC8}"/>
              </a:ext>
            </a:extLst>
          </p:cNvPr>
          <p:cNvSpPr txBox="1"/>
          <p:nvPr/>
        </p:nvSpPr>
        <p:spPr>
          <a:xfrm rot="-5400000">
            <a:off x="1749649" y="3006958"/>
            <a:ext cx="2857500" cy="18466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pic>
        <p:nvPicPr>
          <p:cNvPr id="83" name="Google Shape;83;p26">
            <a:extLst>
              <a:ext uri="{FF2B5EF4-FFF2-40B4-BE49-F238E27FC236}">
                <a16:creationId xmlns:a16="http://schemas.microsoft.com/office/drawing/2014/main" id="{B777D9A4-7C71-B0C4-7D3B-2E919D3E0E22}"/>
              </a:ext>
            </a:extLst>
          </p:cNvPr>
          <p:cNvPicPr preferRelativeResize="0"/>
          <p:nvPr/>
        </p:nvPicPr>
        <p:blipFill rotWithShape="1">
          <a:blip r:embed="rId3">
            <a:alphaModFix/>
          </a:blip>
          <a:srcRect l="1902" t="7936" r="778" b="2399"/>
          <a:stretch/>
        </p:blipFill>
        <p:spPr>
          <a:xfrm>
            <a:off x="-6979" y="751"/>
            <a:ext cx="3210870" cy="4499687"/>
          </a:xfrm>
          <a:prstGeom prst="rect">
            <a:avLst/>
          </a:prstGeom>
          <a:noFill/>
          <a:ln>
            <a:noFill/>
          </a:ln>
        </p:spPr>
      </p:pic>
      <p:sp>
        <p:nvSpPr>
          <p:cNvPr id="84" name="Google Shape;84;p26">
            <a:extLst>
              <a:ext uri="{FF2B5EF4-FFF2-40B4-BE49-F238E27FC236}">
                <a16:creationId xmlns:a16="http://schemas.microsoft.com/office/drawing/2014/main" id="{A58A84EC-3AD2-D435-C85C-0F23954221D7}"/>
              </a:ext>
            </a:extLst>
          </p:cNvPr>
          <p:cNvSpPr txBox="1"/>
          <p:nvPr/>
        </p:nvSpPr>
        <p:spPr>
          <a:xfrm rot="-5400000">
            <a:off x="1688681" y="2989170"/>
            <a:ext cx="2857500" cy="165036"/>
          </a:xfrm>
          <a:prstGeom prst="rect">
            <a:avLst/>
          </a:prstGeom>
          <a:noFill/>
          <a:ln>
            <a:noFill/>
          </a:ln>
        </p:spPr>
        <p:txBody>
          <a:bodyPr spcFirstLastPara="1" wrap="square" lIns="72000" tIns="36000" rIns="72000" bIns="360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sp>
        <p:nvSpPr>
          <p:cNvPr id="4" name="Textfeld 3">
            <a:extLst>
              <a:ext uri="{FF2B5EF4-FFF2-40B4-BE49-F238E27FC236}">
                <a16:creationId xmlns:a16="http://schemas.microsoft.com/office/drawing/2014/main" id="{79530BB5-0336-9C3F-B7C2-EC4032142EE2}"/>
              </a:ext>
            </a:extLst>
          </p:cNvPr>
          <p:cNvSpPr txBox="1"/>
          <p:nvPr/>
        </p:nvSpPr>
        <p:spPr>
          <a:xfrm>
            <a:off x="3466120" y="185656"/>
            <a:ext cx="5392510" cy="615553"/>
          </a:xfrm>
          <a:prstGeom prst="rect">
            <a:avLst/>
          </a:prstGeom>
          <a:noFill/>
        </p:spPr>
        <p:txBody>
          <a:bodyPr wrap="square">
            <a:spAutoFit/>
          </a:bodyPr>
          <a:lstStyle/>
          <a:p>
            <a:pPr>
              <a:buClrTx/>
            </a:pPr>
            <a:r>
              <a:rPr lang="de-DE" sz="1700" b="1" kern="1200" dirty="0">
                <a:solidFill>
                  <a:srgbClr val="002F5D"/>
                </a:solidFill>
                <a:latin typeface="Roboto Condensed"/>
                <a:ea typeface="+mn-ea"/>
                <a:cs typeface="+mn-cs"/>
              </a:rPr>
              <a:t>Weder neutral noch parteilich – Schule in der „objektiven Werteordnung“ der Bundesrepublik</a:t>
            </a:r>
          </a:p>
        </p:txBody>
      </p:sp>
      <p:sp>
        <p:nvSpPr>
          <p:cNvPr id="2" name="Textfeld 1">
            <a:extLst>
              <a:ext uri="{FF2B5EF4-FFF2-40B4-BE49-F238E27FC236}">
                <a16:creationId xmlns:a16="http://schemas.microsoft.com/office/drawing/2014/main" id="{8BD025F0-CF7D-CBF1-70BC-E743BC210594}"/>
              </a:ext>
            </a:extLst>
          </p:cNvPr>
          <p:cNvSpPr txBox="1"/>
          <p:nvPr/>
        </p:nvSpPr>
        <p:spPr>
          <a:xfrm>
            <a:off x="3824418" y="784515"/>
            <a:ext cx="4444370" cy="461665"/>
          </a:xfrm>
          <a:prstGeom prst="rect">
            <a:avLst/>
          </a:prstGeom>
          <a:noFill/>
        </p:spPr>
        <p:txBody>
          <a:bodyPr wrap="square">
            <a:spAutoFit/>
          </a:bodyPr>
          <a:lstStyle/>
          <a:p>
            <a:pPr algn="ctr"/>
            <a:r>
              <a:rPr lang="de-DE" sz="1200" dirty="0">
                <a:solidFill>
                  <a:schemeClr val="tx1"/>
                </a:solidFill>
              </a:rPr>
              <a:t>Wo verläuft die Grenze zwischen der nicht anzufechtenden „objektiven Werteordnung“ und strittigen Fragen?</a:t>
            </a:r>
          </a:p>
        </p:txBody>
      </p:sp>
      <p:graphicFrame>
        <p:nvGraphicFramePr>
          <p:cNvPr id="5" name="Tabelle 4">
            <a:extLst>
              <a:ext uri="{FF2B5EF4-FFF2-40B4-BE49-F238E27FC236}">
                <a16:creationId xmlns:a16="http://schemas.microsoft.com/office/drawing/2014/main" id="{AF173BF9-284B-BDCC-FD19-1EED526260A2}"/>
              </a:ext>
            </a:extLst>
          </p:cNvPr>
          <p:cNvGraphicFramePr>
            <a:graphicFrameLocks noGrp="1"/>
          </p:cNvGraphicFramePr>
          <p:nvPr>
            <p:extLst>
              <p:ext uri="{D42A27DB-BD31-4B8C-83A1-F6EECF244321}">
                <p14:modId xmlns:p14="http://schemas.microsoft.com/office/powerpoint/2010/main" val="3403696291"/>
              </p:ext>
            </p:extLst>
          </p:nvPr>
        </p:nvGraphicFramePr>
        <p:xfrm>
          <a:off x="3332961" y="1353576"/>
          <a:ext cx="5658828" cy="1280160"/>
        </p:xfrm>
        <a:graphic>
          <a:graphicData uri="http://schemas.openxmlformats.org/drawingml/2006/table">
            <a:tbl>
              <a:tblPr firstRow="1" bandRow="1">
                <a:tableStyleId>{5940675A-B579-460E-94D1-54222C63F5DA}</a:tableStyleId>
              </a:tblPr>
              <a:tblGrid>
                <a:gridCol w="1500296">
                  <a:extLst>
                    <a:ext uri="{9D8B030D-6E8A-4147-A177-3AD203B41FA5}">
                      <a16:colId xmlns:a16="http://schemas.microsoft.com/office/drawing/2014/main" val="59796734"/>
                    </a:ext>
                  </a:extLst>
                </a:gridCol>
                <a:gridCol w="2024743">
                  <a:extLst>
                    <a:ext uri="{9D8B030D-6E8A-4147-A177-3AD203B41FA5}">
                      <a16:colId xmlns:a16="http://schemas.microsoft.com/office/drawing/2014/main" val="2627921981"/>
                    </a:ext>
                  </a:extLst>
                </a:gridCol>
                <a:gridCol w="2133789">
                  <a:extLst>
                    <a:ext uri="{9D8B030D-6E8A-4147-A177-3AD203B41FA5}">
                      <a16:colId xmlns:a16="http://schemas.microsoft.com/office/drawing/2014/main" val="2601511804"/>
                    </a:ext>
                  </a:extLst>
                </a:gridCol>
              </a:tblGrid>
              <a:tr h="294660">
                <a:tc>
                  <a:txBody>
                    <a:bodyPr/>
                    <a:lstStyle/>
                    <a:p>
                      <a:pPr algn="ctr"/>
                      <a:r>
                        <a:rPr lang="de-DE" sz="1200" b="1" dirty="0"/>
                        <a:t>objektive Werteordnung</a:t>
                      </a:r>
                    </a:p>
                  </a:txBody>
                  <a:tcPr/>
                </a:tc>
                <a:tc>
                  <a:txBody>
                    <a:bodyPr/>
                    <a:lstStyle/>
                    <a:p>
                      <a:pPr algn="ctr"/>
                      <a:r>
                        <a:rPr lang="de-DE" sz="1200" b="1" dirty="0"/>
                        <a:t>vertretbar</a:t>
                      </a:r>
                    </a:p>
                  </a:txBody>
                  <a:tcPr/>
                </a:tc>
                <a:tc>
                  <a:txBody>
                    <a:bodyPr/>
                    <a:lstStyle/>
                    <a:p>
                      <a:pPr algn="ctr"/>
                      <a:r>
                        <a:rPr lang="de-DE" sz="1200" b="1" dirty="0"/>
                        <a:t>nicht vertretbar</a:t>
                      </a:r>
                    </a:p>
                  </a:txBody>
                  <a:tcPr/>
                </a:tc>
                <a:extLst>
                  <a:ext uri="{0D108BD9-81ED-4DB2-BD59-A6C34878D82A}">
                    <a16:rowId xmlns:a16="http://schemas.microsoft.com/office/drawing/2014/main" val="3401589359"/>
                  </a:ext>
                </a:extLst>
              </a:tr>
              <a:tr h="294660">
                <a:tc>
                  <a:txBody>
                    <a:bodyPr/>
                    <a:lstStyle/>
                    <a:p>
                      <a:r>
                        <a:rPr lang="de-DE" sz="1200" dirty="0">
                          <a:solidFill>
                            <a:schemeClr val="tx1"/>
                          </a:solidFill>
                        </a:rPr>
                        <a:t>Menschenwürde</a:t>
                      </a:r>
                    </a:p>
                    <a:p>
                      <a:endParaRPr lang="de-DE" sz="1200" dirty="0">
                        <a:solidFill>
                          <a:schemeClr val="tx1"/>
                        </a:solidFill>
                      </a:endParaRPr>
                    </a:p>
                  </a:txBody>
                  <a:tcPr/>
                </a:tc>
                <a:tc>
                  <a:txBody>
                    <a:bodyPr/>
                    <a:lstStyle/>
                    <a:p>
                      <a:r>
                        <a:rPr lang="de-DE" sz="1200" dirty="0">
                          <a:solidFill>
                            <a:schemeClr val="tx1"/>
                          </a:solidFill>
                        </a:rPr>
                        <a:t>Enteignung von großen Wohnungsunternehmen</a:t>
                      </a:r>
                    </a:p>
                  </a:txBody>
                  <a:tcPr/>
                </a:tc>
                <a:tc>
                  <a:txBody>
                    <a:bodyPr/>
                    <a:lstStyle/>
                    <a:p>
                      <a:r>
                        <a:rPr lang="de-DE" sz="1200" dirty="0">
                          <a:solidFill>
                            <a:schemeClr val="tx1"/>
                          </a:solidFill>
                        </a:rPr>
                        <a:t>Abschaffung des Privateigentums an Wohnung</a:t>
                      </a:r>
                    </a:p>
                    <a:p>
                      <a:endParaRPr lang="de-DE" sz="1200" dirty="0">
                        <a:solidFill>
                          <a:schemeClr val="tx1"/>
                        </a:solidFill>
                      </a:endParaRPr>
                    </a:p>
                  </a:txBody>
                  <a:tcPr/>
                </a:tc>
                <a:extLst>
                  <a:ext uri="{0D108BD9-81ED-4DB2-BD59-A6C34878D82A}">
                    <a16:rowId xmlns:a16="http://schemas.microsoft.com/office/drawing/2014/main" val="1415424944"/>
                  </a:ext>
                </a:extLst>
              </a:tr>
            </a:tbl>
          </a:graphicData>
        </a:graphic>
      </p:graphicFrame>
    </p:spTree>
    <p:extLst>
      <p:ext uri="{BB962C8B-B14F-4D97-AF65-F5344CB8AC3E}">
        <p14:creationId xmlns:p14="http://schemas.microsoft.com/office/powerpoint/2010/main" val="21895869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7">
          <a:extLst>
            <a:ext uri="{FF2B5EF4-FFF2-40B4-BE49-F238E27FC236}">
              <a16:creationId xmlns:a16="http://schemas.microsoft.com/office/drawing/2014/main" id="{2E9EACBB-82AB-C1F9-C4FB-447E824D3B28}"/>
            </a:ext>
          </a:extLst>
        </p:cNvPr>
        <p:cNvGrpSpPr/>
        <p:nvPr/>
      </p:nvGrpSpPr>
      <p:grpSpPr>
        <a:xfrm>
          <a:off x="0" y="0"/>
          <a:ext cx="0" cy="0"/>
          <a:chOff x="0" y="0"/>
          <a:chExt cx="0" cy="0"/>
        </a:xfrm>
      </p:grpSpPr>
      <p:cxnSp>
        <p:nvCxnSpPr>
          <p:cNvPr id="79" name="Google Shape;79;p26">
            <a:extLst>
              <a:ext uri="{FF2B5EF4-FFF2-40B4-BE49-F238E27FC236}">
                <a16:creationId xmlns:a16="http://schemas.microsoft.com/office/drawing/2014/main" id="{5359E52D-E161-D72E-C269-B8D44F77DA58}"/>
              </a:ext>
            </a:extLst>
          </p:cNvPr>
          <p:cNvCxnSpPr/>
          <p:nvPr/>
        </p:nvCxnSpPr>
        <p:spPr>
          <a:xfrm>
            <a:off x="3686627" y="339502"/>
            <a:ext cx="442769" cy="0"/>
          </a:xfrm>
          <a:prstGeom prst="straightConnector1">
            <a:avLst/>
          </a:prstGeom>
          <a:noFill/>
          <a:ln w="44450" cap="flat" cmpd="sng">
            <a:solidFill>
              <a:schemeClr val="dk1"/>
            </a:solidFill>
            <a:prstDash val="solid"/>
            <a:round/>
            <a:headEnd type="none" w="sm" len="sm"/>
            <a:tailEnd type="none" w="sm" len="sm"/>
          </a:ln>
        </p:spPr>
      </p:cxnSp>
      <p:sp>
        <p:nvSpPr>
          <p:cNvPr id="82" name="Google Shape;82;p26">
            <a:extLst>
              <a:ext uri="{FF2B5EF4-FFF2-40B4-BE49-F238E27FC236}">
                <a16:creationId xmlns:a16="http://schemas.microsoft.com/office/drawing/2014/main" id="{393DBA09-865C-BCEF-046A-59CF00C46A54}"/>
              </a:ext>
            </a:extLst>
          </p:cNvPr>
          <p:cNvSpPr txBox="1"/>
          <p:nvPr/>
        </p:nvSpPr>
        <p:spPr>
          <a:xfrm rot="-5400000">
            <a:off x="1749649" y="3006958"/>
            <a:ext cx="2857500" cy="18466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pic>
        <p:nvPicPr>
          <p:cNvPr id="83" name="Google Shape;83;p26">
            <a:extLst>
              <a:ext uri="{FF2B5EF4-FFF2-40B4-BE49-F238E27FC236}">
                <a16:creationId xmlns:a16="http://schemas.microsoft.com/office/drawing/2014/main" id="{D61CA768-C422-21B0-4E65-508AFCBA74F4}"/>
              </a:ext>
            </a:extLst>
          </p:cNvPr>
          <p:cNvPicPr preferRelativeResize="0"/>
          <p:nvPr/>
        </p:nvPicPr>
        <p:blipFill rotWithShape="1">
          <a:blip r:embed="rId3">
            <a:alphaModFix/>
          </a:blip>
          <a:srcRect l="1902" t="7936" r="778" b="2399"/>
          <a:stretch/>
        </p:blipFill>
        <p:spPr>
          <a:xfrm>
            <a:off x="-6979" y="751"/>
            <a:ext cx="3210870" cy="4499687"/>
          </a:xfrm>
          <a:prstGeom prst="rect">
            <a:avLst/>
          </a:prstGeom>
          <a:noFill/>
          <a:ln>
            <a:noFill/>
          </a:ln>
        </p:spPr>
      </p:pic>
      <p:sp>
        <p:nvSpPr>
          <p:cNvPr id="84" name="Google Shape;84;p26">
            <a:extLst>
              <a:ext uri="{FF2B5EF4-FFF2-40B4-BE49-F238E27FC236}">
                <a16:creationId xmlns:a16="http://schemas.microsoft.com/office/drawing/2014/main" id="{77EA7C11-56CF-E48C-3C7A-43088D19175C}"/>
              </a:ext>
            </a:extLst>
          </p:cNvPr>
          <p:cNvSpPr txBox="1"/>
          <p:nvPr/>
        </p:nvSpPr>
        <p:spPr>
          <a:xfrm rot="-5400000">
            <a:off x="1688681" y="2989170"/>
            <a:ext cx="2857500" cy="165036"/>
          </a:xfrm>
          <a:prstGeom prst="rect">
            <a:avLst/>
          </a:prstGeom>
          <a:noFill/>
          <a:ln>
            <a:noFill/>
          </a:ln>
        </p:spPr>
        <p:txBody>
          <a:bodyPr spcFirstLastPara="1" wrap="square" lIns="72000" tIns="36000" rIns="72000" bIns="360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sp>
        <p:nvSpPr>
          <p:cNvPr id="4" name="Textfeld 3">
            <a:extLst>
              <a:ext uri="{FF2B5EF4-FFF2-40B4-BE49-F238E27FC236}">
                <a16:creationId xmlns:a16="http://schemas.microsoft.com/office/drawing/2014/main" id="{2C911609-4F78-9A95-C334-4EFBECCC965D}"/>
              </a:ext>
            </a:extLst>
          </p:cNvPr>
          <p:cNvSpPr txBox="1"/>
          <p:nvPr/>
        </p:nvSpPr>
        <p:spPr>
          <a:xfrm>
            <a:off x="3596740" y="368526"/>
            <a:ext cx="5392510" cy="615553"/>
          </a:xfrm>
          <a:prstGeom prst="rect">
            <a:avLst/>
          </a:prstGeom>
          <a:noFill/>
        </p:spPr>
        <p:txBody>
          <a:bodyPr wrap="square">
            <a:spAutoFit/>
          </a:bodyPr>
          <a:lstStyle/>
          <a:p>
            <a:pPr>
              <a:buClrTx/>
              <a:buFontTx/>
              <a:buNone/>
            </a:pPr>
            <a:r>
              <a:rPr lang="de-DE" sz="1700" b="1" kern="1200" dirty="0">
                <a:solidFill>
                  <a:srgbClr val="002F5D"/>
                </a:solidFill>
                <a:latin typeface="Roboto Condensed"/>
                <a:ea typeface="+mn-ea"/>
                <a:cs typeface="+mn-cs"/>
              </a:rPr>
              <a:t>Grundproblem der Demokratiebildung im liberalen Perfektionismus der Bundesrepublik</a:t>
            </a:r>
          </a:p>
        </p:txBody>
      </p:sp>
      <p:sp>
        <p:nvSpPr>
          <p:cNvPr id="2" name="Rechteck 1">
            <a:extLst>
              <a:ext uri="{FF2B5EF4-FFF2-40B4-BE49-F238E27FC236}">
                <a16:creationId xmlns:a16="http://schemas.microsoft.com/office/drawing/2014/main" id="{BBA30928-4B93-6858-0884-D74D78C93B67}"/>
              </a:ext>
            </a:extLst>
          </p:cNvPr>
          <p:cNvSpPr/>
          <p:nvPr/>
        </p:nvSpPr>
        <p:spPr>
          <a:xfrm>
            <a:off x="3511894" y="1417317"/>
            <a:ext cx="1203797" cy="126056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200" dirty="0"/>
              <a:t>Grundsätze, Prinzipien, Institutionen</a:t>
            </a:r>
          </a:p>
        </p:txBody>
      </p:sp>
      <p:sp>
        <p:nvSpPr>
          <p:cNvPr id="3" name="Ellipse 2">
            <a:extLst>
              <a:ext uri="{FF2B5EF4-FFF2-40B4-BE49-F238E27FC236}">
                <a16:creationId xmlns:a16="http://schemas.microsoft.com/office/drawing/2014/main" id="{B988C23E-99FA-1B00-3161-8A014053C889}"/>
              </a:ext>
            </a:extLst>
          </p:cNvPr>
          <p:cNvSpPr/>
          <p:nvPr/>
        </p:nvSpPr>
        <p:spPr>
          <a:xfrm>
            <a:off x="6172212" y="1417317"/>
            <a:ext cx="2536197" cy="126056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6" name="Gerader Verbinder 5">
            <a:extLst>
              <a:ext uri="{FF2B5EF4-FFF2-40B4-BE49-F238E27FC236}">
                <a16:creationId xmlns:a16="http://schemas.microsoft.com/office/drawing/2014/main" id="{4FA35565-ABF6-F051-FCED-568ED1CBA4DE}"/>
              </a:ext>
            </a:extLst>
          </p:cNvPr>
          <p:cNvCxnSpPr>
            <a:cxnSpLocks/>
            <a:stCxn id="3" idx="0"/>
            <a:endCxn id="3" idx="4"/>
          </p:cNvCxnSpPr>
          <p:nvPr/>
        </p:nvCxnSpPr>
        <p:spPr>
          <a:xfrm>
            <a:off x="7440311" y="1417317"/>
            <a:ext cx="0" cy="1260565"/>
          </a:xfrm>
          <a:prstGeom prst="line">
            <a:avLst/>
          </a:prstGeom>
          <a:ln w="28575">
            <a:prstDash val="dash"/>
          </a:ln>
        </p:spPr>
        <p:style>
          <a:lnRef idx="1">
            <a:schemeClr val="dk1"/>
          </a:lnRef>
          <a:fillRef idx="0">
            <a:schemeClr val="dk1"/>
          </a:fillRef>
          <a:effectRef idx="0">
            <a:schemeClr val="dk1"/>
          </a:effectRef>
          <a:fontRef idx="minor">
            <a:schemeClr val="tx1"/>
          </a:fontRef>
        </p:style>
      </p:cxnSp>
      <p:sp>
        <p:nvSpPr>
          <p:cNvPr id="7" name="Rechteck 6">
            <a:extLst>
              <a:ext uri="{FF2B5EF4-FFF2-40B4-BE49-F238E27FC236}">
                <a16:creationId xmlns:a16="http://schemas.microsoft.com/office/drawing/2014/main" id="{3B39DA03-5D1B-3AA1-3E87-062E4C33E60D}"/>
              </a:ext>
            </a:extLst>
          </p:cNvPr>
          <p:cNvSpPr/>
          <p:nvPr/>
        </p:nvSpPr>
        <p:spPr>
          <a:xfrm>
            <a:off x="6271787" y="1817899"/>
            <a:ext cx="1068950" cy="29391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200" dirty="0"/>
              <a:t>Verhalten</a:t>
            </a:r>
          </a:p>
        </p:txBody>
      </p:sp>
      <p:cxnSp>
        <p:nvCxnSpPr>
          <p:cNvPr id="16" name="Gerade Verbindung mit Pfeil 15">
            <a:extLst>
              <a:ext uri="{FF2B5EF4-FFF2-40B4-BE49-F238E27FC236}">
                <a16:creationId xmlns:a16="http://schemas.microsoft.com/office/drawing/2014/main" id="{CC774ED6-F2E5-EF30-C9D8-8728BC7AB5CB}"/>
              </a:ext>
            </a:extLst>
          </p:cNvPr>
          <p:cNvCxnSpPr>
            <a:cxnSpLocks/>
          </p:cNvCxnSpPr>
          <p:nvPr/>
        </p:nvCxnSpPr>
        <p:spPr>
          <a:xfrm flipH="1">
            <a:off x="4207773" y="1582755"/>
            <a:ext cx="3669130" cy="0"/>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8" name="Rechteck 7">
            <a:extLst>
              <a:ext uri="{FF2B5EF4-FFF2-40B4-BE49-F238E27FC236}">
                <a16:creationId xmlns:a16="http://schemas.microsoft.com/office/drawing/2014/main" id="{2E27BB66-B413-4C56-11E6-433116AF27FA}"/>
              </a:ext>
            </a:extLst>
          </p:cNvPr>
          <p:cNvSpPr/>
          <p:nvPr/>
        </p:nvSpPr>
        <p:spPr>
          <a:xfrm>
            <a:off x="7340737" y="1836676"/>
            <a:ext cx="1200636" cy="29391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200" dirty="0"/>
              <a:t>„moralische Substanz“, Gesinnung, Einstellung</a:t>
            </a:r>
          </a:p>
        </p:txBody>
      </p:sp>
      <p:sp>
        <p:nvSpPr>
          <p:cNvPr id="25" name="Textfeld 24">
            <a:extLst>
              <a:ext uri="{FF2B5EF4-FFF2-40B4-BE49-F238E27FC236}">
                <a16:creationId xmlns:a16="http://schemas.microsoft.com/office/drawing/2014/main" id="{8998E998-02BB-4DDB-7110-29D1240FE3C9}"/>
              </a:ext>
            </a:extLst>
          </p:cNvPr>
          <p:cNvSpPr txBox="1"/>
          <p:nvPr/>
        </p:nvSpPr>
        <p:spPr>
          <a:xfrm>
            <a:off x="3786214" y="1051836"/>
            <a:ext cx="557186" cy="276999"/>
          </a:xfrm>
          <a:prstGeom prst="rect">
            <a:avLst/>
          </a:prstGeom>
          <a:noFill/>
        </p:spPr>
        <p:txBody>
          <a:bodyPr wrap="square">
            <a:spAutoFit/>
          </a:bodyPr>
          <a:lstStyle/>
          <a:p>
            <a:r>
              <a:rPr lang="de-DE" sz="1200" dirty="0">
                <a:solidFill>
                  <a:schemeClr val="tx1"/>
                </a:solidFill>
              </a:rPr>
              <a:t>Staat</a:t>
            </a:r>
          </a:p>
        </p:txBody>
      </p:sp>
      <p:sp>
        <p:nvSpPr>
          <p:cNvPr id="26" name="Textfeld 25">
            <a:extLst>
              <a:ext uri="{FF2B5EF4-FFF2-40B4-BE49-F238E27FC236}">
                <a16:creationId xmlns:a16="http://schemas.microsoft.com/office/drawing/2014/main" id="{A82C05E2-89EA-AEEE-AF85-358FDDC50F3E}"/>
              </a:ext>
            </a:extLst>
          </p:cNvPr>
          <p:cNvSpPr txBox="1"/>
          <p:nvPr/>
        </p:nvSpPr>
        <p:spPr>
          <a:xfrm>
            <a:off x="7106194" y="899077"/>
            <a:ext cx="1099533" cy="461665"/>
          </a:xfrm>
          <a:prstGeom prst="rect">
            <a:avLst/>
          </a:prstGeom>
          <a:noFill/>
        </p:spPr>
        <p:txBody>
          <a:bodyPr wrap="square">
            <a:spAutoFit/>
          </a:bodyPr>
          <a:lstStyle/>
          <a:p>
            <a:r>
              <a:rPr lang="de-DE" sz="1200" dirty="0">
                <a:solidFill>
                  <a:schemeClr val="tx1"/>
                </a:solidFill>
              </a:rPr>
              <a:t>Bevölkerung, Schüler</a:t>
            </a:r>
          </a:p>
        </p:txBody>
      </p:sp>
      <p:sp>
        <p:nvSpPr>
          <p:cNvPr id="28" name="Textfeld 27">
            <a:extLst>
              <a:ext uri="{FF2B5EF4-FFF2-40B4-BE49-F238E27FC236}">
                <a16:creationId xmlns:a16="http://schemas.microsoft.com/office/drawing/2014/main" id="{C0B5689B-2833-002A-B7D5-AD1B03550C36}"/>
              </a:ext>
            </a:extLst>
          </p:cNvPr>
          <p:cNvSpPr txBox="1"/>
          <p:nvPr/>
        </p:nvSpPr>
        <p:spPr>
          <a:xfrm>
            <a:off x="4586623" y="2026782"/>
            <a:ext cx="1739564" cy="461665"/>
          </a:xfrm>
          <a:prstGeom prst="rect">
            <a:avLst/>
          </a:prstGeom>
          <a:noFill/>
        </p:spPr>
        <p:txBody>
          <a:bodyPr wrap="square">
            <a:spAutoFit/>
          </a:bodyPr>
          <a:lstStyle/>
          <a:p>
            <a:pPr algn="ctr"/>
            <a:r>
              <a:rPr lang="de-DE" sz="1200" dirty="0">
                <a:solidFill>
                  <a:schemeClr val="tx1"/>
                </a:solidFill>
              </a:rPr>
              <a:t>„Rechtszwang und autoritatives Gebot“</a:t>
            </a:r>
          </a:p>
        </p:txBody>
      </p:sp>
      <p:sp>
        <p:nvSpPr>
          <p:cNvPr id="29" name="Textfeld 28">
            <a:extLst>
              <a:ext uri="{FF2B5EF4-FFF2-40B4-BE49-F238E27FC236}">
                <a16:creationId xmlns:a16="http://schemas.microsoft.com/office/drawing/2014/main" id="{82971FE7-FD08-97C6-49F3-06BFAF0DD262}"/>
              </a:ext>
            </a:extLst>
          </p:cNvPr>
          <p:cNvSpPr txBox="1"/>
          <p:nvPr/>
        </p:nvSpPr>
        <p:spPr>
          <a:xfrm>
            <a:off x="4660412" y="1289605"/>
            <a:ext cx="1739564" cy="276999"/>
          </a:xfrm>
          <a:prstGeom prst="rect">
            <a:avLst/>
          </a:prstGeom>
          <a:noFill/>
        </p:spPr>
        <p:txBody>
          <a:bodyPr wrap="square">
            <a:spAutoFit/>
          </a:bodyPr>
          <a:lstStyle/>
          <a:p>
            <a:pPr algn="ctr"/>
            <a:r>
              <a:rPr lang="de-DE" sz="1200" dirty="0">
                <a:solidFill>
                  <a:schemeClr val="tx1"/>
                </a:solidFill>
              </a:rPr>
              <a:t>grundiert</a:t>
            </a:r>
          </a:p>
        </p:txBody>
      </p:sp>
      <p:sp>
        <p:nvSpPr>
          <p:cNvPr id="30" name="Rechteck 29">
            <a:extLst>
              <a:ext uri="{FF2B5EF4-FFF2-40B4-BE49-F238E27FC236}">
                <a16:creationId xmlns:a16="http://schemas.microsoft.com/office/drawing/2014/main" id="{2727F862-F95B-FB39-2F69-96040FB0DFEE}"/>
              </a:ext>
            </a:extLst>
          </p:cNvPr>
          <p:cNvSpPr/>
          <p:nvPr/>
        </p:nvSpPr>
        <p:spPr>
          <a:xfrm>
            <a:off x="3505363" y="2694033"/>
            <a:ext cx="1203797" cy="70010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200" dirty="0"/>
              <a:t>Schule</a:t>
            </a:r>
          </a:p>
        </p:txBody>
      </p:sp>
      <p:cxnSp>
        <p:nvCxnSpPr>
          <p:cNvPr id="10" name="Gerade Verbindung mit Pfeil 9">
            <a:extLst>
              <a:ext uri="{FF2B5EF4-FFF2-40B4-BE49-F238E27FC236}">
                <a16:creationId xmlns:a16="http://schemas.microsoft.com/office/drawing/2014/main" id="{FA4A4820-7C97-E099-B402-F4992EFFD1C1}"/>
              </a:ext>
            </a:extLst>
          </p:cNvPr>
          <p:cNvCxnSpPr>
            <a:cxnSpLocks/>
          </p:cNvCxnSpPr>
          <p:nvPr/>
        </p:nvCxnSpPr>
        <p:spPr>
          <a:xfrm>
            <a:off x="4271555" y="2488447"/>
            <a:ext cx="3168756" cy="0"/>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42" name="Textfeld 41">
            <a:extLst>
              <a:ext uri="{FF2B5EF4-FFF2-40B4-BE49-F238E27FC236}">
                <a16:creationId xmlns:a16="http://schemas.microsoft.com/office/drawing/2014/main" id="{58942AA5-42BE-4BAF-1A5E-D32173E65171}"/>
              </a:ext>
            </a:extLst>
          </p:cNvPr>
          <p:cNvSpPr txBox="1"/>
          <p:nvPr/>
        </p:nvSpPr>
        <p:spPr>
          <a:xfrm>
            <a:off x="6881536" y="4244423"/>
            <a:ext cx="2119038" cy="215444"/>
          </a:xfrm>
          <a:prstGeom prst="rect">
            <a:avLst/>
          </a:prstGeom>
          <a:noFill/>
        </p:spPr>
        <p:txBody>
          <a:bodyPr wrap="square">
            <a:spAutoFit/>
          </a:bodyPr>
          <a:lstStyle/>
          <a:p>
            <a:pPr algn="ctr"/>
            <a:r>
              <a:rPr lang="de-DE" sz="800" dirty="0">
                <a:solidFill>
                  <a:schemeClr val="tx1"/>
                </a:solidFill>
              </a:rPr>
              <a:t>(Böckenförde 1978, 1991a, 1991b, 1999)</a:t>
            </a:r>
          </a:p>
        </p:txBody>
      </p:sp>
      <p:cxnSp>
        <p:nvCxnSpPr>
          <p:cNvPr id="9" name="Gerader Verbinder 8">
            <a:extLst>
              <a:ext uri="{FF2B5EF4-FFF2-40B4-BE49-F238E27FC236}">
                <a16:creationId xmlns:a16="http://schemas.microsoft.com/office/drawing/2014/main" id="{AE4F0426-9CCD-0A36-2BFF-84C19E7E42E2}"/>
              </a:ext>
            </a:extLst>
          </p:cNvPr>
          <p:cNvCxnSpPr>
            <a:cxnSpLocks/>
          </p:cNvCxnSpPr>
          <p:nvPr/>
        </p:nvCxnSpPr>
        <p:spPr>
          <a:xfrm>
            <a:off x="7440311" y="2266379"/>
            <a:ext cx="0" cy="387527"/>
          </a:xfrm>
          <a:prstGeom prst="line">
            <a:avLst/>
          </a:prstGeom>
          <a:ln w="28575">
            <a:solidFill>
              <a:srgbClr val="FF0000"/>
            </a:solidFill>
            <a:prstDash val="soli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62105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7">
          <a:extLst>
            <a:ext uri="{FF2B5EF4-FFF2-40B4-BE49-F238E27FC236}">
              <a16:creationId xmlns:a16="http://schemas.microsoft.com/office/drawing/2014/main" id="{50078722-5860-BE9B-B958-1B27D4D060DC}"/>
            </a:ext>
          </a:extLst>
        </p:cNvPr>
        <p:cNvGrpSpPr/>
        <p:nvPr/>
      </p:nvGrpSpPr>
      <p:grpSpPr>
        <a:xfrm>
          <a:off x="0" y="0"/>
          <a:ext cx="0" cy="0"/>
          <a:chOff x="0" y="0"/>
          <a:chExt cx="0" cy="0"/>
        </a:xfrm>
      </p:grpSpPr>
      <p:cxnSp>
        <p:nvCxnSpPr>
          <p:cNvPr id="79" name="Google Shape;79;p26">
            <a:extLst>
              <a:ext uri="{FF2B5EF4-FFF2-40B4-BE49-F238E27FC236}">
                <a16:creationId xmlns:a16="http://schemas.microsoft.com/office/drawing/2014/main" id="{199456DD-EFCD-3081-2724-314A154E36A1}"/>
              </a:ext>
            </a:extLst>
          </p:cNvPr>
          <p:cNvCxnSpPr/>
          <p:nvPr/>
        </p:nvCxnSpPr>
        <p:spPr>
          <a:xfrm>
            <a:off x="3686627" y="339502"/>
            <a:ext cx="442769" cy="0"/>
          </a:xfrm>
          <a:prstGeom prst="straightConnector1">
            <a:avLst/>
          </a:prstGeom>
          <a:noFill/>
          <a:ln w="44450" cap="flat" cmpd="sng">
            <a:solidFill>
              <a:schemeClr val="dk1"/>
            </a:solidFill>
            <a:prstDash val="solid"/>
            <a:round/>
            <a:headEnd type="none" w="sm" len="sm"/>
            <a:tailEnd type="none" w="sm" len="sm"/>
          </a:ln>
        </p:spPr>
      </p:cxnSp>
      <p:sp>
        <p:nvSpPr>
          <p:cNvPr id="82" name="Google Shape;82;p26">
            <a:extLst>
              <a:ext uri="{FF2B5EF4-FFF2-40B4-BE49-F238E27FC236}">
                <a16:creationId xmlns:a16="http://schemas.microsoft.com/office/drawing/2014/main" id="{59D899D2-6D22-9E03-3291-F25FB4E90343}"/>
              </a:ext>
            </a:extLst>
          </p:cNvPr>
          <p:cNvSpPr txBox="1"/>
          <p:nvPr/>
        </p:nvSpPr>
        <p:spPr>
          <a:xfrm rot="-5400000">
            <a:off x="1749649" y="3006958"/>
            <a:ext cx="2857500" cy="18466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sp>
        <p:nvSpPr>
          <p:cNvPr id="84" name="Google Shape;84;p26">
            <a:extLst>
              <a:ext uri="{FF2B5EF4-FFF2-40B4-BE49-F238E27FC236}">
                <a16:creationId xmlns:a16="http://schemas.microsoft.com/office/drawing/2014/main" id="{2803CC12-B141-039A-BC7C-3B0C4817F75B}"/>
              </a:ext>
            </a:extLst>
          </p:cNvPr>
          <p:cNvSpPr txBox="1"/>
          <p:nvPr/>
        </p:nvSpPr>
        <p:spPr>
          <a:xfrm rot="-5400000">
            <a:off x="1688681" y="2989170"/>
            <a:ext cx="2857500" cy="165036"/>
          </a:xfrm>
          <a:prstGeom prst="rect">
            <a:avLst/>
          </a:prstGeom>
          <a:noFill/>
          <a:ln>
            <a:noFill/>
          </a:ln>
        </p:spPr>
        <p:txBody>
          <a:bodyPr spcFirstLastPara="1" wrap="square" lIns="72000" tIns="36000" rIns="72000" bIns="360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sp>
        <p:nvSpPr>
          <p:cNvPr id="4" name="Textfeld 3">
            <a:extLst>
              <a:ext uri="{FF2B5EF4-FFF2-40B4-BE49-F238E27FC236}">
                <a16:creationId xmlns:a16="http://schemas.microsoft.com/office/drawing/2014/main" id="{B67EDF09-7EBE-AC7B-0BEF-EEFAF00829B7}"/>
              </a:ext>
            </a:extLst>
          </p:cNvPr>
          <p:cNvSpPr txBox="1"/>
          <p:nvPr/>
        </p:nvSpPr>
        <p:spPr>
          <a:xfrm>
            <a:off x="3596740" y="368526"/>
            <a:ext cx="5392510" cy="615553"/>
          </a:xfrm>
          <a:prstGeom prst="rect">
            <a:avLst/>
          </a:prstGeom>
          <a:noFill/>
        </p:spPr>
        <p:txBody>
          <a:bodyPr wrap="square">
            <a:spAutoFit/>
          </a:bodyPr>
          <a:lstStyle/>
          <a:p>
            <a:pPr>
              <a:buClrTx/>
              <a:buFontTx/>
              <a:buNone/>
            </a:pPr>
            <a:r>
              <a:rPr lang="de-DE" sz="1700" b="1" kern="1200" dirty="0">
                <a:solidFill>
                  <a:srgbClr val="002F5D"/>
                </a:solidFill>
                <a:latin typeface="Roboto Condensed"/>
                <a:ea typeface="+mn-ea"/>
                <a:cs typeface="+mn-cs"/>
              </a:rPr>
              <a:t>Grundproblem der Demokratiebildung im liberalen Perfektionismus der Bundesrepublik</a:t>
            </a:r>
          </a:p>
        </p:txBody>
      </p:sp>
      <p:sp>
        <p:nvSpPr>
          <p:cNvPr id="2" name="Rechteck 1">
            <a:extLst>
              <a:ext uri="{FF2B5EF4-FFF2-40B4-BE49-F238E27FC236}">
                <a16:creationId xmlns:a16="http://schemas.microsoft.com/office/drawing/2014/main" id="{594D15AB-9E2F-C269-11A7-5B3FE0A9A602}"/>
              </a:ext>
            </a:extLst>
          </p:cNvPr>
          <p:cNvSpPr/>
          <p:nvPr/>
        </p:nvSpPr>
        <p:spPr>
          <a:xfrm>
            <a:off x="3511894" y="1417317"/>
            <a:ext cx="1203797" cy="126056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200" dirty="0"/>
              <a:t>Grundsätze, Prinzipien, Institutionen</a:t>
            </a:r>
          </a:p>
        </p:txBody>
      </p:sp>
      <p:sp>
        <p:nvSpPr>
          <p:cNvPr id="3" name="Ellipse 2">
            <a:extLst>
              <a:ext uri="{FF2B5EF4-FFF2-40B4-BE49-F238E27FC236}">
                <a16:creationId xmlns:a16="http://schemas.microsoft.com/office/drawing/2014/main" id="{B4FE73DE-74C2-03A6-ED56-BF4DC5EDC964}"/>
              </a:ext>
            </a:extLst>
          </p:cNvPr>
          <p:cNvSpPr/>
          <p:nvPr/>
        </p:nvSpPr>
        <p:spPr>
          <a:xfrm>
            <a:off x="6172212" y="1417317"/>
            <a:ext cx="2536197" cy="126056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6" name="Gerader Verbinder 5">
            <a:extLst>
              <a:ext uri="{FF2B5EF4-FFF2-40B4-BE49-F238E27FC236}">
                <a16:creationId xmlns:a16="http://schemas.microsoft.com/office/drawing/2014/main" id="{23EA569D-4347-6356-5916-B3B810680B6E}"/>
              </a:ext>
            </a:extLst>
          </p:cNvPr>
          <p:cNvCxnSpPr>
            <a:cxnSpLocks/>
            <a:stCxn id="3" idx="0"/>
            <a:endCxn id="3" idx="4"/>
          </p:cNvCxnSpPr>
          <p:nvPr/>
        </p:nvCxnSpPr>
        <p:spPr>
          <a:xfrm>
            <a:off x="7440311" y="1417317"/>
            <a:ext cx="0" cy="1260565"/>
          </a:xfrm>
          <a:prstGeom prst="line">
            <a:avLst/>
          </a:prstGeom>
          <a:ln w="28575">
            <a:prstDash val="dash"/>
          </a:ln>
        </p:spPr>
        <p:style>
          <a:lnRef idx="1">
            <a:schemeClr val="dk1"/>
          </a:lnRef>
          <a:fillRef idx="0">
            <a:schemeClr val="dk1"/>
          </a:fillRef>
          <a:effectRef idx="0">
            <a:schemeClr val="dk1"/>
          </a:effectRef>
          <a:fontRef idx="minor">
            <a:schemeClr val="tx1"/>
          </a:fontRef>
        </p:style>
      </p:cxnSp>
      <p:sp>
        <p:nvSpPr>
          <p:cNvPr id="7" name="Rechteck 6">
            <a:extLst>
              <a:ext uri="{FF2B5EF4-FFF2-40B4-BE49-F238E27FC236}">
                <a16:creationId xmlns:a16="http://schemas.microsoft.com/office/drawing/2014/main" id="{D4AD0DFD-377F-2E7B-66DD-E5431A204680}"/>
              </a:ext>
            </a:extLst>
          </p:cNvPr>
          <p:cNvSpPr/>
          <p:nvPr/>
        </p:nvSpPr>
        <p:spPr>
          <a:xfrm>
            <a:off x="6271787" y="1817899"/>
            <a:ext cx="1068950" cy="29391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200" dirty="0"/>
              <a:t>Verhalten</a:t>
            </a:r>
          </a:p>
        </p:txBody>
      </p:sp>
      <p:cxnSp>
        <p:nvCxnSpPr>
          <p:cNvPr id="16" name="Gerade Verbindung mit Pfeil 15">
            <a:extLst>
              <a:ext uri="{FF2B5EF4-FFF2-40B4-BE49-F238E27FC236}">
                <a16:creationId xmlns:a16="http://schemas.microsoft.com/office/drawing/2014/main" id="{09D909ED-C5E2-FCB1-94DB-3F35AB1F4086}"/>
              </a:ext>
            </a:extLst>
          </p:cNvPr>
          <p:cNvCxnSpPr>
            <a:cxnSpLocks/>
          </p:cNvCxnSpPr>
          <p:nvPr/>
        </p:nvCxnSpPr>
        <p:spPr>
          <a:xfrm flipH="1">
            <a:off x="4207773" y="1582755"/>
            <a:ext cx="3669130" cy="0"/>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8" name="Rechteck 7">
            <a:extLst>
              <a:ext uri="{FF2B5EF4-FFF2-40B4-BE49-F238E27FC236}">
                <a16:creationId xmlns:a16="http://schemas.microsoft.com/office/drawing/2014/main" id="{B679DE32-55E7-D2F9-67C4-7687C8C8225B}"/>
              </a:ext>
            </a:extLst>
          </p:cNvPr>
          <p:cNvSpPr/>
          <p:nvPr/>
        </p:nvSpPr>
        <p:spPr>
          <a:xfrm>
            <a:off x="7340737" y="1836676"/>
            <a:ext cx="1200636" cy="29391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200" dirty="0"/>
              <a:t>„moralische Substanz“, Gesinnung, Einstellung</a:t>
            </a:r>
          </a:p>
        </p:txBody>
      </p:sp>
      <p:sp>
        <p:nvSpPr>
          <p:cNvPr id="25" name="Textfeld 24">
            <a:extLst>
              <a:ext uri="{FF2B5EF4-FFF2-40B4-BE49-F238E27FC236}">
                <a16:creationId xmlns:a16="http://schemas.microsoft.com/office/drawing/2014/main" id="{8F19D8E9-90A3-0943-7152-7CFF8BDC4C69}"/>
              </a:ext>
            </a:extLst>
          </p:cNvPr>
          <p:cNvSpPr txBox="1"/>
          <p:nvPr/>
        </p:nvSpPr>
        <p:spPr>
          <a:xfrm>
            <a:off x="3786214" y="1051836"/>
            <a:ext cx="557186" cy="276999"/>
          </a:xfrm>
          <a:prstGeom prst="rect">
            <a:avLst/>
          </a:prstGeom>
          <a:noFill/>
        </p:spPr>
        <p:txBody>
          <a:bodyPr wrap="square">
            <a:spAutoFit/>
          </a:bodyPr>
          <a:lstStyle/>
          <a:p>
            <a:r>
              <a:rPr lang="de-DE" sz="1200" dirty="0">
                <a:solidFill>
                  <a:schemeClr val="tx1"/>
                </a:solidFill>
              </a:rPr>
              <a:t>Staat</a:t>
            </a:r>
          </a:p>
        </p:txBody>
      </p:sp>
      <p:sp>
        <p:nvSpPr>
          <p:cNvPr id="26" name="Textfeld 25">
            <a:extLst>
              <a:ext uri="{FF2B5EF4-FFF2-40B4-BE49-F238E27FC236}">
                <a16:creationId xmlns:a16="http://schemas.microsoft.com/office/drawing/2014/main" id="{8FAC0B7E-C3BF-E6CC-F6AD-89F0501956BD}"/>
              </a:ext>
            </a:extLst>
          </p:cNvPr>
          <p:cNvSpPr txBox="1"/>
          <p:nvPr/>
        </p:nvSpPr>
        <p:spPr>
          <a:xfrm>
            <a:off x="7106194" y="899077"/>
            <a:ext cx="1099533" cy="461665"/>
          </a:xfrm>
          <a:prstGeom prst="rect">
            <a:avLst/>
          </a:prstGeom>
          <a:noFill/>
        </p:spPr>
        <p:txBody>
          <a:bodyPr wrap="square">
            <a:spAutoFit/>
          </a:bodyPr>
          <a:lstStyle/>
          <a:p>
            <a:r>
              <a:rPr lang="de-DE" sz="1200" dirty="0">
                <a:solidFill>
                  <a:schemeClr val="tx1"/>
                </a:solidFill>
              </a:rPr>
              <a:t>Bevölkerung, Schüler</a:t>
            </a:r>
          </a:p>
        </p:txBody>
      </p:sp>
      <p:sp>
        <p:nvSpPr>
          <p:cNvPr id="28" name="Textfeld 27">
            <a:extLst>
              <a:ext uri="{FF2B5EF4-FFF2-40B4-BE49-F238E27FC236}">
                <a16:creationId xmlns:a16="http://schemas.microsoft.com/office/drawing/2014/main" id="{5353B190-FBB9-43DB-307D-B40424F8ECBD}"/>
              </a:ext>
            </a:extLst>
          </p:cNvPr>
          <p:cNvSpPr txBox="1"/>
          <p:nvPr/>
        </p:nvSpPr>
        <p:spPr>
          <a:xfrm>
            <a:off x="4586623" y="2026782"/>
            <a:ext cx="1739564" cy="461665"/>
          </a:xfrm>
          <a:prstGeom prst="rect">
            <a:avLst/>
          </a:prstGeom>
          <a:noFill/>
        </p:spPr>
        <p:txBody>
          <a:bodyPr wrap="square">
            <a:spAutoFit/>
          </a:bodyPr>
          <a:lstStyle/>
          <a:p>
            <a:pPr algn="ctr"/>
            <a:r>
              <a:rPr lang="de-DE" sz="1200" dirty="0">
                <a:solidFill>
                  <a:schemeClr val="tx1"/>
                </a:solidFill>
              </a:rPr>
              <a:t>„Rechtszwang und autoritatives Gebot“</a:t>
            </a:r>
          </a:p>
        </p:txBody>
      </p:sp>
      <p:sp>
        <p:nvSpPr>
          <p:cNvPr id="29" name="Textfeld 28">
            <a:extLst>
              <a:ext uri="{FF2B5EF4-FFF2-40B4-BE49-F238E27FC236}">
                <a16:creationId xmlns:a16="http://schemas.microsoft.com/office/drawing/2014/main" id="{C810E16B-697A-9242-33D8-3A024D6493FA}"/>
              </a:ext>
            </a:extLst>
          </p:cNvPr>
          <p:cNvSpPr txBox="1"/>
          <p:nvPr/>
        </p:nvSpPr>
        <p:spPr>
          <a:xfrm>
            <a:off x="4660412" y="1289605"/>
            <a:ext cx="1739564" cy="276999"/>
          </a:xfrm>
          <a:prstGeom prst="rect">
            <a:avLst/>
          </a:prstGeom>
          <a:noFill/>
        </p:spPr>
        <p:txBody>
          <a:bodyPr wrap="square">
            <a:spAutoFit/>
          </a:bodyPr>
          <a:lstStyle/>
          <a:p>
            <a:pPr algn="ctr"/>
            <a:r>
              <a:rPr lang="de-DE" sz="1200" dirty="0">
                <a:solidFill>
                  <a:schemeClr val="tx1"/>
                </a:solidFill>
              </a:rPr>
              <a:t>grundiert</a:t>
            </a:r>
          </a:p>
        </p:txBody>
      </p:sp>
      <p:sp>
        <p:nvSpPr>
          <p:cNvPr id="30" name="Rechteck 29">
            <a:extLst>
              <a:ext uri="{FF2B5EF4-FFF2-40B4-BE49-F238E27FC236}">
                <a16:creationId xmlns:a16="http://schemas.microsoft.com/office/drawing/2014/main" id="{0528BB99-D51F-62EA-BD79-0AB7687EB045}"/>
              </a:ext>
            </a:extLst>
          </p:cNvPr>
          <p:cNvSpPr/>
          <p:nvPr/>
        </p:nvSpPr>
        <p:spPr>
          <a:xfrm>
            <a:off x="3505363" y="2694033"/>
            <a:ext cx="1203797" cy="70010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200" dirty="0"/>
              <a:t>Schule</a:t>
            </a:r>
          </a:p>
        </p:txBody>
      </p:sp>
      <p:sp>
        <p:nvSpPr>
          <p:cNvPr id="34" name="Freihandform: Form 33">
            <a:extLst>
              <a:ext uri="{FF2B5EF4-FFF2-40B4-BE49-F238E27FC236}">
                <a16:creationId xmlns:a16="http://schemas.microsoft.com/office/drawing/2014/main" id="{C7C2E813-CFFE-3BD7-684A-D1D67C99720A}"/>
              </a:ext>
            </a:extLst>
          </p:cNvPr>
          <p:cNvSpPr/>
          <p:nvPr/>
        </p:nvSpPr>
        <p:spPr>
          <a:xfrm>
            <a:off x="4454434" y="2384511"/>
            <a:ext cx="3422469" cy="909083"/>
          </a:xfrm>
          <a:custGeom>
            <a:avLst/>
            <a:gdLst>
              <a:gd name="connsiteX0" fmla="*/ 0 w 3056709"/>
              <a:gd name="connsiteY0" fmla="*/ 640080 h 686965"/>
              <a:gd name="connsiteX1" fmla="*/ 2410098 w 3056709"/>
              <a:gd name="connsiteY1" fmla="*/ 620486 h 686965"/>
              <a:gd name="connsiteX2" fmla="*/ 3056709 w 3056709"/>
              <a:gd name="connsiteY2" fmla="*/ 0 h 686965"/>
            </a:gdLst>
            <a:ahLst/>
            <a:cxnLst>
              <a:cxn ang="0">
                <a:pos x="connsiteX0" y="connsiteY0"/>
              </a:cxn>
              <a:cxn ang="0">
                <a:pos x="connsiteX1" y="connsiteY1"/>
              </a:cxn>
              <a:cxn ang="0">
                <a:pos x="connsiteX2" y="connsiteY2"/>
              </a:cxn>
            </a:cxnLst>
            <a:rect l="l" t="t" r="r" b="b"/>
            <a:pathLst>
              <a:path w="3056709" h="686965">
                <a:moveTo>
                  <a:pt x="0" y="640080"/>
                </a:moveTo>
                <a:cubicBezTo>
                  <a:pt x="950323" y="683623"/>
                  <a:pt x="1900647" y="727166"/>
                  <a:pt x="2410098" y="620486"/>
                </a:cubicBezTo>
                <a:cubicBezTo>
                  <a:pt x="2919549" y="513806"/>
                  <a:pt x="2988129" y="256903"/>
                  <a:pt x="3056709" y="0"/>
                </a:cubicBezTo>
              </a:path>
            </a:pathLst>
          </a:custGeom>
          <a:ln>
            <a:headEnd type="none" w="med" len="med"/>
            <a:tailEnd type="triangle" w="med" len="med"/>
          </a:ln>
        </p:spPr>
        <p:style>
          <a:lnRef idx="3">
            <a:schemeClr val="dk1"/>
          </a:lnRef>
          <a:fillRef idx="0">
            <a:schemeClr val="dk1"/>
          </a:fillRef>
          <a:effectRef idx="2">
            <a:schemeClr val="dk1"/>
          </a:effectRef>
          <a:fontRef idx="minor">
            <a:schemeClr val="tx1"/>
          </a:fontRef>
        </p:style>
        <p:txBody>
          <a:bodyPr rtlCol="0" anchor="ctr"/>
          <a:lstStyle/>
          <a:p>
            <a:pPr algn="ctr"/>
            <a:endParaRPr lang="de-DE"/>
          </a:p>
        </p:txBody>
      </p:sp>
      <p:cxnSp>
        <p:nvCxnSpPr>
          <p:cNvPr id="10" name="Gerade Verbindung mit Pfeil 9">
            <a:extLst>
              <a:ext uri="{FF2B5EF4-FFF2-40B4-BE49-F238E27FC236}">
                <a16:creationId xmlns:a16="http://schemas.microsoft.com/office/drawing/2014/main" id="{62B4EB5B-94D2-09A0-9AEA-B7F6E45F0FCC}"/>
              </a:ext>
            </a:extLst>
          </p:cNvPr>
          <p:cNvCxnSpPr>
            <a:cxnSpLocks/>
          </p:cNvCxnSpPr>
          <p:nvPr/>
        </p:nvCxnSpPr>
        <p:spPr>
          <a:xfrm>
            <a:off x="4271555" y="2488447"/>
            <a:ext cx="3168756" cy="0"/>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38" name="Textfeld 37">
            <a:extLst>
              <a:ext uri="{FF2B5EF4-FFF2-40B4-BE49-F238E27FC236}">
                <a16:creationId xmlns:a16="http://schemas.microsoft.com/office/drawing/2014/main" id="{36B257BE-5F53-0EEF-DC48-C2713B64BBFF}"/>
              </a:ext>
            </a:extLst>
          </p:cNvPr>
          <p:cNvSpPr txBox="1"/>
          <p:nvPr/>
        </p:nvSpPr>
        <p:spPr>
          <a:xfrm>
            <a:off x="4766509" y="2643871"/>
            <a:ext cx="1945542" cy="646331"/>
          </a:xfrm>
          <a:prstGeom prst="rect">
            <a:avLst/>
          </a:prstGeom>
          <a:noFill/>
        </p:spPr>
        <p:txBody>
          <a:bodyPr wrap="square">
            <a:spAutoFit/>
          </a:bodyPr>
          <a:lstStyle/>
          <a:p>
            <a:pPr algn="ctr"/>
            <a:r>
              <a:rPr lang="de-DE" sz="1200" dirty="0">
                <a:solidFill>
                  <a:schemeClr val="tx1"/>
                </a:solidFill>
              </a:rPr>
              <a:t>Maßnahmen „schützenden und stützender Art“</a:t>
            </a:r>
          </a:p>
        </p:txBody>
      </p:sp>
      <p:sp>
        <p:nvSpPr>
          <p:cNvPr id="39" name="Textfeld 38">
            <a:extLst>
              <a:ext uri="{FF2B5EF4-FFF2-40B4-BE49-F238E27FC236}">
                <a16:creationId xmlns:a16="http://schemas.microsoft.com/office/drawing/2014/main" id="{BA1EE4B0-BF80-CAE6-F7FB-9F103F0A6D25}"/>
              </a:ext>
            </a:extLst>
          </p:cNvPr>
          <p:cNvSpPr txBox="1"/>
          <p:nvPr/>
        </p:nvSpPr>
        <p:spPr>
          <a:xfrm>
            <a:off x="4766509" y="3373001"/>
            <a:ext cx="1945542" cy="830997"/>
          </a:xfrm>
          <a:prstGeom prst="rect">
            <a:avLst/>
          </a:prstGeom>
          <a:noFill/>
        </p:spPr>
        <p:txBody>
          <a:bodyPr wrap="square">
            <a:spAutoFit/>
          </a:bodyPr>
          <a:lstStyle/>
          <a:p>
            <a:pPr algn="ctr"/>
            <a:r>
              <a:rPr lang="de-DE" sz="1200" dirty="0">
                <a:solidFill>
                  <a:schemeClr val="tx1"/>
                </a:solidFill>
              </a:rPr>
              <a:t>nicht-affirmative päd. Praxis: anregen, zulassen, erlauben, irritieren, ermutigen usw.</a:t>
            </a:r>
          </a:p>
        </p:txBody>
      </p:sp>
      <p:sp>
        <p:nvSpPr>
          <p:cNvPr id="5" name="Textfeld 4">
            <a:extLst>
              <a:ext uri="{FF2B5EF4-FFF2-40B4-BE49-F238E27FC236}">
                <a16:creationId xmlns:a16="http://schemas.microsoft.com/office/drawing/2014/main" id="{D930AC16-F255-4BF6-CF87-C5692542E976}"/>
              </a:ext>
            </a:extLst>
          </p:cNvPr>
          <p:cNvSpPr txBox="1"/>
          <p:nvPr/>
        </p:nvSpPr>
        <p:spPr>
          <a:xfrm>
            <a:off x="-3264" y="4295"/>
            <a:ext cx="3203214" cy="4462760"/>
          </a:xfrm>
          <a:prstGeom prst="rect">
            <a:avLst/>
          </a:prstGeom>
          <a:solidFill>
            <a:schemeClr val="accent1">
              <a:lumMod val="40000"/>
              <a:lumOff val="60000"/>
            </a:schemeClr>
          </a:solidFill>
        </p:spPr>
        <p:txBody>
          <a:bodyPr wrap="square">
            <a:spAutoFit/>
          </a:bodyPr>
          <a:lstStyle/>
          <a:p>
            <a:endParaRPr lang="de-DE" sz="2000" dirty="0">
              <a:solidFill>
                <a:schemeClr val="bg2"/>
              </a:solidFill>
            </a:endParaRPr>
          </a:p>
          <a:p>
            <a:r>
              <a:rPr lang="de-DE" dirty="0">
                <a:solidFill>
                  <a:schemeClr val="bg2"/>
                </a:solidFill>
              </a:rPr>
              <a:t>„</a:t>
            </a:r>
            <a:r>
              <a:rPr lang="de-DE" dirty="0">
                <a:solidFill>
                  <a:srgbClr val="FF0000"/>
                </a:solidFill>
              </a:rPr>
              <a:t>Der freiheitliche, säkularisierte Staat lebt von Voraussetzungen, die er selbst nicht garantieren kann. </a:t>
            </a:r>
            <a:r>
              <a:rPr lang="de-DE" dirty="0">
                <a:solidFill>
                  <a:schemeClr val="bg2"/>
                </a:solidFill>
              </a:rPr>
              <a:t>Das ist das große Wagnis, das er, um der Freiheit willen, eingegangen ist. Als freiheitlicher Staat kann er einerseits nur bestehen, wenn sich die Freiheit, die er seinen Bürgern gewährt, von innen her, aus der </a:t>
            </a:r>
            <a:r>
              <a:rPr lang="de-DE" dirty="0">
                <a:solidFill>
                  <a:srgbClr val="FF0000"/>
                </a:solidFill>
              </a:rPr>
              <a:t>moralischen Substanz</a:t>
            </a:r>
            <a:r>
              <a:rPr lang="de-DE" dirty="0">
                <a:solidFill>
                  <a:schemeClr val="bg2"/>
                </a:solidFill>
              </a:rPr>
              <a:t> des einzelnen und der Homogenität der Gesellschaft, reguliert. Anderseits kann er diese inneren Regulierungskräfte nicht von sich aus, das heißt mit den Mitteln des Rechtszwanges und autoritativen Gebots zu garantieren suchen, ohne seine Freiheitlichkeit aufzugeben […]“ (Böckenförde 1991a, 112 f., zuerst 1964)</a:t>
            </a:r>
          </a:p>
        </p:txBody>
      </p:sp>
      <p:sp>
        <p:nvSpPr>
          <p:cNvPr id="9" name="Textfeld 8">
            <a:extLst>
              <a:ext uri="{FF2B5EF4-FFF2-40B4-BE49-F238E27FC236}">
                <a16:creationId xmlns:a16="http://schemas.microsoft.com/office/drawing/2014/main" id="{7157FD64-946A-0973-922B-1C1DA0B7DCCC}"/>
              </a:ext>
            </a:extLst>
          </p:cNvPr>
          <p:cNvSpPr txBox="1"/>
          <p:nvPr/>
        </p:nvSpPr>
        <p:spPr>
          <a:xfrm>
            <a:off x="6881536" y="4244423"/>
            <a:ext cx="2119038" cy="215444"/>
          </a:xfrm>
          <a:prstGeom prst="rect">
            <a:avLst/>
          </a:prstGeom>
          <a:noFill/>
        </p:spPr>
        <p:txBody>
          <a:bodyPr wrap="square">
            <a:spAutoFit/>
          </a:bodyPr>
          <a:lstStyle/>
          <a:p>
            <a:pPr algn="ctr"/>
            <a:r>
              <a:rPr lang="de-DE" sz="800" dirty="0">
                <a:solidFill>
                  <a:schemeClr val="tx1"/>
                </a:solidFill>
              </a:rPr>
              <a:t>(Böckenförde 1978, 1991a, 1991b, 1999)</a:t>
            </a:r>
          </a:p>
        </p:txBody>
      </p:sp>
      <p:cxnSp>
        <p:nvCxnSpPr>
          <p:cNvPr id="12" name="Gerader Verbinder 11">
            <a:extLst>
              <a:ext uri="{FF2B5EF4-FFF2-40B4-BE49-F238E27FC236}">
                <a16:creationId xmlns:a16="http://schemas.microsoft.com/office/drawing/2014/main" id="{33AC5169-DCE5-9EB8-1001-F785DF2CC1F6}"/>
              </a:ext>
            </a:extLst>
          </p:cNvPr>
          <p:cNvCxnSpPr>
            <a:cxnSpLocks/>
          </p:cNvCxnSpPr>
          <p:nvPr/>
        </p:nvCxnSpPr>
        <p:spPr>
          <a:xfrm>
            <a:off x="7440311" y="2266379"/>
            <a:ext cx="0" cy="387527"/>
          </a:xfrm>
          <a:prstGeom prst="line">
            <a:avLst/>
          </a:prstGeom>
          <a:ln w="28575">
            <a:solidFill>
              <a:srgbClr val="FF0000"/>
            </a:solidFill>
            <a:prstDash val="soli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758296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8" grpId="0"/>
      <p:bldP spid="3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7">
          <a:extLst>
            <a:ext uri="{FF2B5EF4-FFF2-40B4-BE49-F238E27FC236}">
              <a16:creationId xmlns:a16="http://schemas.microsoft.com/office/drawing/2014/main" id="{37AF72C7-A2C9-5957-D07B-C99FB257BB24}"/>
            </a:ext>
          </a:extLst>
        </p:cNvPr>
        <p:cNvGrpSpPr/>
        <p:nvPr/>
      </p:nvGrpSpPr>
      <p:grpSpPr>
        <a:xfrm>
          <a:off x="0" y="0"/>
          <a:ext cx="0" cy="0"/>
          <a:chOff x="0" y="0"/>
          <a:chExt cx="0" cy="0"/>
        </a:xfrm>
      </p:grpSpPr>
      <p:cxnSp>
        <p:nvCxnSpPr>
          <p:cNvPr id="79" name="Google Shape;79;p26">
            <a:extLst>
              <a:ext uri="{FF2B5EF4-FFF2-40B4-BE49-F238E27FC236}">
                <a16:creationId xmlns:a16="http://schemas.microsoft.com/office/drawing/2014/main" id="{5C4D2011-4BC7-E184-BB82-0B99ACF0C843}"/>
              </a:ext>
            </a:extLst>
          </p:cNvPr>
          <p:cNvCxnSpPr/>
          <p:nvPr/>
        </p:nvCxnSpPr>
        <p:spPr>
          <a:xfrm>
            <a:off x="3686627" y="339502"/>
            <a:ext cx="442769" cy="0"/>
          </a:xfrm>
          <a:prstGeom prst="straightConnector1">
            <a:avLst/>
          </a:prstGeom>
          <a:noFill/>
          <a:ln w="44450" cap="flat" cmpd="sng">
            <a:solidFill>
              <a:schemeClr val="dk1"/>
            </a:solidFill>
            <a:prstDash val="solid"/>
            <a:round/>
            <a:headEnd type="none" w="sm" len="sm"/>
            <a:tailEnd type="none" w="sm" len="sm"/>
          </a:ln>
        </p:spPr>
      </p:cxnSp>
      <p:sp>
        <p:nvSpPr>
          <p:cNvPr id="82" name="Google Shape;82;p26">
            <a:extLst>
              <a:ext uri="{FF2B5EF4-FFF2-40B4-BE49-F238E27FC236}">
                <a16:creationId xmlns:a16="http://schemas.microsoft.com/office/drawing/2014/main" id="{D03554FC-1C71-2D32-8852-D7CF38041D2D}"/>
              </a:ext>
            </a:extLst>
          </p:cNvPr>
          <p:cNvSpPr txBox="1"/>
          <p:nvPr/>
        </p:nvSpPr>
        <p:spPr>
          <a:xfrm rot="-5400000">
            <a:off x="1749649" y="3006958"/>
            <a:ext cx="2857500" cy="18466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pic>
        <p:nvPicPr>
          <p:cNvPr id="83" name="Google Shape;83;p26">
            <a:extLst>
              <a:ext uri="{FF2B5EF4-FFF2-40B4-BE49-F238E27FC236}">
                <a16:creationId xmlns:a16="http://schemas.microsoft.com/office/drawing/2014/main" id="{4337400B-547F-43E8-7ECB-E97B77E22755}"/>
              </a:ext>
            </a:extLst>
          </p:cNvPr>
          <p:cNvPicPr preferRelativeResize="0"/>
          <p:nvPr/>
        </p:nvPicPr>
        <p:blipFill rotWithShape="1">
          <a:blip r:embed="rId3">
            <a:alphaModFix/>
          </a:blip>
          <a:srcRect l="1902" t="7936" r="778" b="2399"/>
          <a:stretch/>
        </p:blipFill>
        <p:spPr>
          <a:xfrm>
            <a:off x="-6979" y="751"/>
            <a:ext cx="3210870" cy="4499687"/>
          </a:xfrm>
          <a:prstGeom prst="rect">
            <a:avLst/>
          </a:prstGeom>
          <a:noFill/>
          <a:ln>
            <a:noFill/>
          </a:ln>
        </p:spPr>
      </p:pic>
      <p:sp>
        <p:nvSpPr>
          <p:cNvPr id="84" name="Google Shape;84;p26">
            <a:extLst>
              <a:ext uri="{FF2B5EF4-FFF2-40B4-BE49-F238E27FC236}">
                <a16:creationId xmlns:a16="http://schemas.microsoft.com/office/drawing/2014/main" id="{9AB99A3C-3A4D-D811-B397-436D35563EF5}"/>
              </a:ext>
            </a:extLst>
          </p:cNvPr>
          <p:cNvSpPr txBox="1"/>
          <p:nvPr/>
        </p:nvSpPr>
        <p:spPr>
          <a:xfrm rot="-5400000">
            <a:off x="1688681" y="2989170"/>
            <a:ext cx="2857500" cy="165036"/>
          </a:xfrm>
          <a:prstGeom prst="rect">
            <a:avLst/>
          </a:prstGeom>
          <a:noFill/>
          <a:ln>
            <a:noFill/>
          </a:ln>
        </p:spPr>
        <p:txBody>
          <a:bodyPr spcFirstLastPara="1" wrap="square" lIns="72000" tIns="36000" rIns="72000" bIns="360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sp>
        <p:nvSpPr>
          <p:cNvPr id="4" name="Textfeld 3">
            <a:extLst>
              <a:ext uri="{FF2B5EF4-FFF2-40B4-BE49-F238E27FC236}">
                <a16:creationId xmlns:a16="http://schemas.microsoft.com/office/drawing/2014/main" id="{D34D6591-94D5-9A75-6888-6F0809D57C9B}"/>
              </a:ext>
            </a:extLst>
          </p:cNvPr>
          <p:cNvSpPr txBox="1"/>
          <p:nvPr/>
        </p:nvSpPr>
        <p:spPr>
          <a:xfrm>
            <a:off x="3596740" y="368526"/>
            <a:ext cx="5392510" cy="615553"/>
          </a:xfrm>
          <a:prstGeom prst="rect">
            <a:avLst/>
          </a:prstGeom>
          <a:noFill/>
        </p:spPr>
        <p:txBody>
          <a:bodyPr wrap="square">
            <a:spAutoFit/>
          </a:bodyPr>
          <a:lstStyle/>
          <a:p>
            <a:pPr>
              <a:buClrTx/>
              <a:buFontTx/>
              <a:buNone/>
            </a:pPr>
            <a:r>
              <a:rPr lang="de-DE" sz="1700" b="1" kern="1200" dirty="0">
                <a:solidFill>
                  <a:srgbClr val="002F5D"/>
                </a:solidFill>
                <a:latin typeface="Roboto Condensed"/>
                <a:ea typeface="+mn-ea"/>
                <a:cs typeface="+mn-cs"/>
              </a:rPr>
              <a:t>Überzeugen und Entgegentreten – einige Verfahren der pädagogischen Arbeit</a:t>
            </a:r>
          </a:p>
        </p:txBody>
      </p:sp>
      <p:sp>
        <p:nvSpPr>
          <p:cNvPr id="2" name="Textfeld 1">
            <a:extLst>
              <a:ext uri="{FF2B5EF4-FFF2-40B4-BE49-F238E27FC236}">
                <a16:creationId xmlns:a16="http://schemas.microsoft.com/office/drawing/2014/main" id="{D75D1DB3-A3CD-8821-CE98-10FAD3CF0424}"/>
              </a:ext>
            </a:extLst>
          </p:cNvPr>
          <p:cNvSpPr txBox="1"/>
          <p:nvPr/>
        </p:nvSpPr>
        <p:spPr>
          <a:xfrm>
            <a:off x="3686627" y="1017254"/>
            <a:ext cx="1133567" cy="276999"/>
          </a:xfrm>
          <a:prstGeom prst="rect">
            <a:avLst/>
          </a:prstGeom>
          <a:noFill/>
        </p:spPr>
        <p:txBody>
          <a:bodyPr wrap="square">
            <a:spAutoFit/>
          </a:bodyPr>
          <a:lstStyle/>
          <a:p>
            <a:r>
              <a:rPr lang="de-DE" sz="1200" b="1" dirty="0">
                <a:solidFill>
                  <a:schemeClr val="tx1"/>
                </a:solidFill>
              </a:rPr>
              <a:t>Überzeugen</a:t>
            </a:r>
          </a:p>
        </p:txBody>
      </p:sp>
      <p:sp>
        <p:nvSpPr>
          <p:cNvPr id="3" name="Textfeld 2">
            <a:extLst>
              <a:ext uri="{FF2B5EF4-FFF2-40B4-BE49-F238E27FC236}">
                <a16:creationId xmlns:a16="http://schemas.microsoft.com/office/drawing/2014/main" id="{B71D5911-1D2D-2172-445B-03A5FBFDECFC}"/>
              </a:ext>
            </a:extLst>
          </p:cNvPr>
          <p:cNvSpPr txBox="1"/>
          <p:nvPr/>
        </p:nvSpPr>
        <p:spPr>
          <a:xfrm>
            <a:off x="6218567" y="1010993"/>
            <a:ext cx="1400288" cy="276999"/>
          </a:xfrm>
          <a:prstGeom prst="rect">
            <a:avLst/>
          </a:prstGeom>
          <a:noFill/>
        </p:spPr>
        <p:txBody>
          <a:bodyPr wrap="square">
            <a:spAutoFit/>
          </a:bodyPr>
          <a:lstStyle/>
          <a:p>
            <a:r>
              <a:rPr lang="de-DE" sz="1200" b="1" dirty="0">
                <a:solidFill>
                  <a:schemeClr val="tx1"/>
                </a:solidFill>
              </a:rPr>
              <a:t>Entgegentreten</a:t>
            </a:r>
          </a:p>
        </p:txBody>
      </p:sp>
      <p:sp>
        <p:nvSpPr>
          <p:cNvPr id="5" name="Textfeld 4">
            <a:extLst>
              <a:ext uri="{FF2B5EF4-FFF2-40B4-BE49-F238E27FC236}">
                <a16:creationId xmlns:a16="http://schemas.microsoft.com/office/drawing/2014/main" id="{25BEDE5D-2A0F-7EEA-C9C4-35E8AB9E6DDC}"/>
              </a:ext>
            </a:extLst>
          </p:cNvPr>
          <p:cNvSpPr txBox="1"/>
          <p:nvPr/>
        </p:nvSpPr>
        <p:spPr>
          <a:xfrm>
            <a:off x="3278967" y="1327428"/>
            <a:ext cx="2455767" cy="3046988"/>
          </a:xfrm>
          <a:prstGeom prst="rect">
            <a:avLst/>
          </a:prstGeom>
          <a:noFill/>
        </p:spPr>
        <p:txBody>
          <a:bodyPr wrap="square">
            <a:spAutoFit/>
          </a:bodyPr>
          <a:lstStyle/>
          <a:p>
            <a:pPr marL="171450" indent="-171450">
              <a:buFont typeface="Arial" panose="020B0604020202020204" pitchFamily="34" charset="0"/>
              <a:buChar char="•"/>
            </a:pPr>
            <a:r>
              <a:rPr lang="de-DE" sz="1200" dirty="0">
                <a:solidFill>
                  <a:schemeClr val="tx1"/>
                </a:solidFill>
              </a:rPr>
              <a:t>„Demokratie erklären“– Analytisch-wissensvermittelnde Verfahren</a:t>
            </a:r>
          </a:p>
          <a:p>
            <a:pPr marL="171450" indent="-171450">
              <a:buFont typeface="Arial" panose="020B0604020202020204" pitchFamily="34" charset="0"/>
              <a:buChar char="•"/>
            </a:pPr>
            <a:endParaRPr lang="de-DE" sz="1200" dirty="0">
              <a:solidFill>
                <a:schemeClr val="tx1"/>
              </a:solidFill>
            </a:endParaRPr>
          </a:p>
          <a:p>
            <a:pPr marL="171450" indent="-171450">
              <a:buFont typeface="Arial" panose="020B0604020202020204" pitchFamily="34" charset="0"/>
              <a:buChar char="•"/>
            </a:pPr>
            <a:r>
              <a:rPr lang="de-DE" sz="1200" dirty="0">
                <a:solidFill>
                  <a:schemeClr val="tx1"/>
                </a:solidFill>
              </a:rPr>
              <a:t>„Was ist Deine Meinung?“ – politische Urteilsbildung ermöglichen</a:t>
            </a:r>
          </a:p>
          <a:p>
            <a:pPr marL="171450" indent="-171450">
              <a:buFont typeface="Arial" panose="020B0604020202020204" pitchFamily="34" charset="0"/>
              <a:buChar char="•"/>
            </a:pPr>
            <a:endParaRPr lang="de-DE" sz="1200" dirty="0">
              <a:solidFill>
                <a:schemeClr val="tx1"/>
              </a:solidFill>
            </a:endParaRPr>
          </a:p>
          <a:p>
            <a:pPr marL="171450" indent="-171450">
              <a:buFont typeface="Arial" panose="020B0604020202020204" pitchFamily="34" charset="0"/>
              <a:buChar char="•"/>
            </a:pPr>
            <a:r>
              <a:rPr lang="de-DE" sz="1200" dirty="0">
                <a:solidFill>
                  <a:schemeClr val="tx1"/>
                </a:solidFill>
              </a:rPr>
              <a:t>„Einfach mal machen!“– Projekte</a:t>
            </a:r>
          </a:p>
          <a:p>
            <a:pPr marL="171450" indent="-171450">
              <a:buFont typeface="Arial" panose="020B0604020202020204" pitchFamily="34" charset="0"/>
              <a:buChar char="•"/>
            </a:pPr>
            <a:endParaRPr lang="de-DE" sz="1200" dirty="0">
              <a:solidFill>
                <a:schemeClr val="tx1"/>
              </a:solidFill>
            </a:endParaRPr>
          </a:p>
          <a:p>
            <a:pPr marL="171450" indent="-171450">
              <a:buFont typeface="Arial" panose="020B0604020202020204" pitchFamily="34" charset="0"/>
              <a:buChar char="•"/>
            </a:pPr>
            <a:r>
              <a:rPr lang="de-DE" sz="1200" dirty="0">
                <a:solidFill>
                  <a:schemeClr val="tx1"/>
                </a:solidFill>
              </a:rPr>
              <a:t>„Nicht aus der Rolle fallen“– Simulationen</a:t>
            </a:r>
          </a:p>
          <a:p>
            <a:pPr marL="171450" indent="-171450">
              <a:buFont typeface="Arial" panose="020B0604020202020204" pitchFamily="34" charset="0"/>
              <a:buChar char="•"/>
            </a:pPr>
            <a:endParaRPr lang="de-DE" sz="1200" dirty="0">
              <a:solidFill>
                <a:schemeClr val="tx1"/>
              </a:solidFill>
            </a:endParaRPr>
          </a:p>
          <a:p>
            <a:pPr marL="171450" indent="-171450">
              <a:buFont typeface="Arial" panose="020B0604020202020204" pitchFamily="34" charset="0"/>
              <a:buChar char="•"/>
            </a:pPr>
            <a:r>
              <a:rPr lang="de-DE" sz="1200" dirty="0">
                <a:solidFill>
                  <a:schemeClr val="tx1"/>
                </a:solidFill>
              </a:rPr>
              <a:t>„Bestimm doch mit!“ – Partizipation in der Schule</a:t>
            </a:r>
          </a:p>
        </p:txBody>
      </p:sp>
      <p:sp>
        <p:nvSpPr>
          <p:cNvPr id="6" name="Textfeld 5">
            <a:extLst>
              <a:ext uri="{FF2B5EF4-FFF2-40B4-BE49-F238E27FC236}">
                <a16:creationId xmlns:a16="http://schemas.microsoft.com/office/drawing/2014/main" id="{51EF885D-359B-B957-1864-888AE0AFDA28}"/>
              </a:ext>
            </a:extLst>
          </p:cNvPr>
          <p:cNvSpPr txBox="1"/>
          <p:nvPr/>
        </p:nvSpPr>
        <p:spPr>
          <a:xfrm>
            <a:off x="5809810" y="1327428"/>
            <a:ext cx="3179440" cy="3046988"/>
          </a:xfrm>
          <a:prstGeom prst="rect">
            <a:avLst/>
          </a:prstGeom>
          <a:noFill/>
        </p:spPr>
        <p:txBody>
          <a:bodyPr wrap="square">
            <a:spAutoFit/>
          </a:bodyPr>
          <a:lstStyle/>
          <a:p>
            <a:r>
              <a:rPr lang="de-DE" sz="1200" b="1" dirty="0">
                <a:solidFill>
                  <a:schemeClr val="tx1"/>
                </a:solidFill>
              </a:rPr>
              <a:t>präventiv</a:t>
            </a:r>
          </a:p>
          <a:p>
            <a:pPr marL="171450" indent="-171450">
              <a:buFont typeface="Arial" panose="020B0604020202020204" pitchFamily="34" charset="0"/>
              <a:buChar char="•"/>
            </a:pPr>
            <a:r>
              <a:rPr lang="de-DE" sz="1200" dirty="0">
                <a:solidFill>
                  <a:schemeClr val="tx1"/>
                </a:solidFill>
              </a:rPr>
              <a:t>„Rechtsextremismus und Co. erklären“ – Analytisch-wissensvermittelnde Verfahren (Vorsicht: </a:t>
            </a:r>
            <a:r>
              <a:rPr lang="de-DE" sz="1200" dirty="0" err="1">
                <a:solidFill>
                  <a:schemeClr val="tx1"/>
                </a:solidFill>
              </a:rPr>
              <a:t>Backfire</a:t>
            </a:r>
            <a:r>
              <a:rPr lang="de-DE" sz="1200" dirty="0">
                <a:solidFill>
                  <a:schemeClr val="tx1"/>
                </a:solidFill>
              </a:rPr>
              <a:t> möglich)</a:t>
            </a:r>
          </a:p>
          <a:p>
            <a:pPr marL="171450" indent="-171450">
              <a:buFont typeface="Arial" panose="020B0604020202020204" pitchFamily="34" charset="0"/>
              <a:buChar char="•"/>
            </a:pPr>
            <a:r>
              <a:rPr lang="de-DE" sz="1200" dirty="0">
                <a:solidFill>
                  <a:schemeClr val="tx1"/>
                </a:solidFill>
              </a:rPr>
              <a:t>„Andere Kulturen verstehen“– analytisch-wissensvermittelnde Verfahren (Vorsicht: </a:t>
            </a:r>
            <a:r>
              <a:rPr lang="de-DE" sz="1200" dirty="0" err="1">
                <a:solidFill>
                  <a:schemeClr val="tx1"/>
                </a:solidFill>
              </a:rPr>
              <a:t>Backfire</a:t>
            </a:r>
            <a:r>
              <a:rPr lang="de-DE" sz="1200" dirty="0">
                <a:solidFill>
                  <a:schemeClr val="tx1"/>
                </a:solidFill>
              </a:rPr>
              <a:t> möglich)</a:t>
            </a:r>
          </a:p>
          <a:p>
            <a:pPr marL="171450" indent="-171450">
              <a:buFont typeface="Arial" panose="020B0604020202020204" pitchFamily="34" charset="0"/>
              <a:buChar char="•"/>
            </a:pPr>
            <a:r>
              <a:rPr lang="de-DE" sz="1200" dirty="0">
                <a:solidFill>
                  <a:schemeClr val="tx1"/>
                </a:solidFill>
              </a:rPr>
              <a:t>„Sieh das doch mal aus der Perspektive…“ – Trainings zur Perspektivenübernahmefähigkeit</a:t>
            </a:r>
          </a:p>
          <a:p>
            <a:pPr marL="171450" indent="-171450">
              <a:buFont typeface="Arial" panose="020B0604020202020204" pitchFamily="34" charset="0"/>
              <a:buChar char="•"/>
            </a:pPr>
            <a:r>
              <a:rPr lang="de-DE" sz="1200" dirty="0">
                <a:solidFill>
                  <a:schemeClr val="tx1"/>
                </a:solidFill>
              </a:rPr>
              <a:t>„Kennst Du eigentlich einen persönlich?“ – Kontaktinterventionen</a:t>
            </a:r>
          </a:p>
          <a:p>
            <a:pPr marL="171450" indent="-171450">
              <a:buFont typeface="Arial" panose="020B0604020202020204" pitchFamily="34" charset="0"/>
              <a:buChar char="•"/>
            </a:pPr>
            <a:endParaRPr lang="de-DE" sz="1200" dirty="0">
              <a:solidFill>
                <a:schemeClr val="tx1"/>
              </a:solidFill>
            </a:endParaRPr>
          </a:p>
          <a:p>
            <a:r>
              <a:rPr lang="de-DE" sz="1200" b="1" dirty="0">
                <a:solidFill>
                  <a:schemeClr val="tx1"/>
                </a:solidFill>
              </a:rPr>
              <a:t>reaktiv</a:t>
            </a:r>
          </a:p>
          <a:p>
            <a:pPr marL="171450" indent="-171450">
              <a:buFont typeface="Arial" panose="020B0604020202020204" pitchFamily="34" charset="0"/>
              <a:buChar char="•"/>
            </a:pPr>
            <a:r>
              <a:rPr lang="de-DE" sz="1200" dirty="0">
                <a:solidFill>
                  <a:schemeClr val="tx1"/>
                </a:solidFill>
              </a:rPr>
              <a:t>situatives Handeln, wenn etwas vorfällt</a:t>
            </a:r>
          </a:p>
          <a:p>
            <a:pPr marL="171450" indent="-171450">
              <a:buFont typeface="Arial" panose="020B0604020202020204" pitchFamily="34" charset="0"/>
              <a:buChar char="•"/>
            </a:pPr>
            <a:r>
              <a:rPr lang="de-DE" sz="1200" dirty="0">
                <a:solidFill>
                  <a:schemeClr val="tx1"/>
                </a:solidFill>
              </a:rPr>
              <a:t>siehe „Zielscheibe“</a:t>
            </a:r>
          </a:p>
        </p:txBody>
      </p:sp>
      <p:pic>
        <p:nvPicPr>
          <p:cNvPr id="7" name="Grafik 6">
            <a:extLst>
              <a:ext uri="{FF2B5EF4-FFF2-40B4-BE49-F238E27FC236}">
                <a16:creationId xmlns:a16="http://schemas.microsoft.com/office/drawing/2014/main" id="{DCD5FE4D-6AD1-4B2D-516C-559CE6DBDDAF}"/>
              </a:ext>
            </a:extLst>
          </p:cNvPr>
          <p:cNvPicPr>
            <a:picLocks noChangeAspect="1"/>
          </p:cNvPicPr>
          <p:nvPr/>
        </p:nvPicPr>
        <p:blipFill>
          <a:blip r:embed="rId4"/>
          <a:stretch>
            <a:fillRect/>
          </a:stretch>
        </p:blipFill>
        <p:spPr>
          <a:xfrm>
            <a:off x="253990" y="176477"/>
            <a:ext cx="1575367" cy="2395274"/>
          </a:xfrm>
          <a:prstGeom prst="rect">
            <a:avLst/>
          </a:prstGeom>
        </p:spPr>
      </p:pic>
      <p:pic>
        <p:nvPicPr>
          <p:cNvPr id="8" name="Grafik 7">
            <a:extLst>
              <a:ext uri="{FF2B5EF4-FFF2-40B4-BE49-F238E27FC236}">
                <a16:creationId xmlns:a16="http://schemas.microsoft.com/office/drawing/2014/main" id="{53C56B69-B8A4-3FF9-36AE-AFC32AB4F9CC}"/>
              </a:ext>
            </a:extLst>
          </p:cNvPr>
          <p:cNvPicPr>
            <a:picLocks noChangeAspect="1"/>
          </p:cNvPicPr>
          <p:nvPr/>
        </p:nvPicPr>
        <p:blipFill>
          <a:blip r:embed="rId5"/>
          <a:stretch>
            <a:fillRect/>
          </a:stretch>
        </p:blipFill>
        <p:spPr>
          <a:xfrm>
            <a:off x="1457567" y="1216242"/>
            <a:ext cx="1575367" cy="2198665"/>
          </a:xfrm>
          <a:prstGeom prst="rect">
            <a:avLst/>
          </a:prstGeom>
        </p:spPr>
      </p:pic>
      <p:pic>
        <p:nvPicPr>
          <p:cNvPr id="9" name="Grafik 8">
            <a:extLst>
              <a:ext uri="{FF2B5EF4-FFF2-40B4-BE49-F238E27FC236}">
                <a16:creationId xmlns:a16="http://schemas.microsoft.com/office/drawing/2014/main" id="{1E4B8F65-9834-9DB2-E761-D8F8150807DA}"/>
              </a:ext>
            </a:extLst>
          </p:cNvPr>
          <p:cNvPicPr>
            <a:picLocks noChangeAspect="1"/>
          </p:cNvPicPr>
          <p:nvPr/>
        </p:nvPicPr>
        <p:blipFill>
          <a:blip r:embed="rId6"/>
          <a:stretch>
            <a:fillRect/>
          </a:stretch>
        </p:blipFill>
        <p:spPr>
          <a:xfrm>
            <a:off x="431075" y="1909141"/>
            <a:ext cx="1709310" cy="2495947"/>
          </a:xfrm>
          <a:prstGeom prst="rect">
            <a:avLst/>
          </a:prstGeom>
        </p:spPr>
      </p:pic>
    </p:spTree>
    <p:extLst>
      <p:ext uri="{BB962C8B-B14F-4D97-AF65-F5344CB8AC3E}">
        <p14:creationId xmlns:p14="http://schemas.microsoft.com/office/powerpoint/2010/main" val="2616634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6">
                                            <p:txEl>
                                              <p:pRg st="7" end="7"/>
                                            </p:txEl>
                                          </p:spTgt>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77">
          <a:extLst>
            <a:ext uri="{FF2B5EF4-FFF2-40B4-BE49-F238E27FC236}">
              <a16:creationId xmlns:a16="http://schemas.microsoft.com/office/drawing/2014/main" id="{77451844-E414-867E-7D30-EE38E0F5F778}"/>
            </a:ext>
          </a:extLst>
        </p:cNvPr>
        <p:cNvGrpSpPr/>
        <p:nvPr/>
      </p:nvGrpSpPr>
      <p:grpSpPr>
        <a:xfrm>
          <a:off x="0" y="0"/>
          <a:ext cx="0" cy="0"/>
          <a:chOff x="0" y="0"/>
          <a:chExt cx="0" cy="0"/>
        </a:xfrm>
      </p:grpSpPr>
      <p:cxnSp>
        <p:nvCxnSpPr>
          <p:cNvPr id="79" name="Google Shape;79;p26">
            <a:extLst>
              <a:ext uri="{FF2B5EF4-FFF2-40B4-BE49-F238E27FC236}">
                <a16:creationId xmlns:a16="http://schemas.microsoft.com/office/drawing/2014/main" id="{715FD589-3F51-8F87-2CB0-0C2D29F7214D}"/>
              </a:ext>
            </a:extLst>
          </p:cNvPr>
          <p:cNvCxnSpPr/>
          <p:nvPr/>
        </p:nvCxnSpPr>
        <p:spPr>
          <a:xfrm>
            <a:off x="3686627" y="97847"/>
            <a:ext cx="442769" cy="0"/>
          </a:xfrm>
          <a:prstGeom prst="straightConnector1">
            <a:avLst/>
          </a:prstGeom>
          <a:noFill/>
          <a:ln w="44450" cap="flat" cmpd="sng">
            <a:solidFill>
              <a:schemeClr val="dk1"/>
            </a:solidFill>
            <a:prstDash val="solid"/>
            <a:round/>
            <a:headEnd type="none" w="sm" len="sm"/>
            <a:tailEnd type="none" w="sm" len="sm"/>
          </a:ln>
        </p:spPr>
      </p:cxnSp>
      <p:sp>
        <p:nvSpPr>
          <p:cNvPr id="82" name="Google Shape;82;p26">
            <a:extLst>
              <a:ext uri="{FF2B5EF4-FFF2-40B4-BE49-F238E27FC236}">
                <a16:creationId xmlns:a16="http://schemas.microsoft.com/office/drawing/2014/main" id="{48B817CC-8241-8023-C300-E755C5615EED}"/>
              </a:ext>
            </a:extLst>
          </p:cNvPr>
          <p:cNvSpPr txBox="1"/>
          <p:nvPr/>
        </p:nvSpPr>
        <p:spPr>
          <a:xfrm rot="-5400000">
            <a:off x="1749649" y="2765303"/>
            <a:ext cx="2857500" cy="18466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pic>
        <p:nvPicPr>
          <p:cNvPr id="83" name="Google Shape;83;p26">
            <a:extLst>
              <a:ext uri="{FF2B5EF4-FFF2-40B4-BE49-F238E27FC236}">
                <a16:creationId xmlns:a16="http://schemas.microsoft.com/office/drawing/2014/main" id="{86F6D893-591F-DFAD-8F6F-87B84D4926A1}"/>
              </a:ext>
            </a:extLst>
          </p:cNvPr>
          <p:cNvPicPr preferRelativeResize="0"/>
          <p:nvPr/>
        </p:nvPicPr>
        <p:blipFill rotWithShape="1">
          <a:blip r:embed="rId3">
            <a:alphaModFix/>
          </a:blip>
          <a:srcRect l="1902" t="7936" r="778" b="2399"/>
          <a:stretch/>
        </p:blipFill>
        <p:spPr>
          <a:xfrm>
            <a:off x="-6979" y="751"/>
            <a:ext cx="3210870" cy="4499687"/>
          </a:xfrm>
          <a:prstGeom prst="rect">
            <a:avLst/>
          </a:prstGeom>
          <a:noFill/>
          <a:ln>
            <a:noFill/>
          </a:ln>
        </p:spPr>
      </p:pic>
      <p:sp>
        <p:nvSpPr>
          <p:cNvPr id="84" name="Google Shape;84;p26">
            <a:extLst>
              <a:ext uri="{FF2B5EF4-FFF2-40B4-BE49-F238E27FC236}">
                <a16:creationId xmlns:a16="http://schemas.microsoft.com/office/drawing/2014/main" id="{DE348F1A-35C1-5E83-4FEB-F2A3E141A322}"/>
              </a:ext>
            </a:extLst>
          </p:cNvPr>
          <p:cNvSpPr txBox="1"/>
          <p:nvPr/>
        </p:nvSpPr>
        <p:spPr>
          <a:xfrm rot="-5400000">
            <a:off x="1688681" y="2747515"/>
            <a:ext cx="2857500" cy="165036"/>
          </a:xfrm>
          <a:prstGeom prst="rect">
            <a:avLst/>
          </a:prstGeom>
          <a:noFill/>
          <a:ln>
            <a:noFill/>
          </a:ln>
        </p:spPr>
        <p:txBody>
          <a:bodyPr spcFirstLastPara="1" wrap="square" lIns="72000" tIns="36000" rIns="72000" bIns="360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sp>
        <p:nvSpPr>
          <p:cNvPr id="4" name="Textfeld 3">
            <a:extLst>
              <a:ext uri="{FF2B5EF4-FFF2-40B4-BE49-F238E27FC236}">
                <a16:creationId xmlns:a16="http://schemas.microsoft.com/office/drawing/2014/main" id="{C3EBEF4C-98AA-EC16-7700-BFEE2506D08C}"/>
              </a:ext>
            </a:extLst>
          </p:cNvPr>
          <p:cNvSpPr txBox="1"/>
          <p:nvPr/>
        </p:nvSpPr>
        <p:spPr>
          <a:xfrm>
            <a:off x="3596740" y="126871"/>
            <a:ext cx="5392510" cy="615553"/>
          </a:xfrm>
          <a:prstGeom prst="rect">
            <a:avLst/>
          </a:prstGeom>
          <a:noFill/>
        </p:spPr>
        <p:txBody>
          <a:bodyPr wrap="square">
            <a:spAutoFit/>
          </a:bodyPr>
          <a:lstStyle/>
          <a:p>
            <a:pPr>
              <a:buClrTx/>
              <a:buFontTx/>
              <a:buNone/>
            </a:pPr>
            <a:r>
              <a:rPr lang="de-DE" sz="1700" b="1" kern="1200" dirty="0">
                <a:solidFill>
                  <a:srgbClr val="002F5D"/>
                </a:solidFill>
                <a:latin typeface="Roboto Condensed"/>
                <a:ea typeface="+mn-ea"/>
                <a:cs typeface="+mn-cs"/>
              </a:rPr>
              <a:t>Überzeugen und Entgegentreten – einige Verfahren der pädagogischen Arbeit</a:t>
            </a:r>
          </a:p>
        </p:txBody>
      </p:sp>
      <p:pic>
        <p:nvPicPr>
          <p:cNvPr id="10" name="Grafik 9" descr="Ein Bild, das Text, Kreis, Screenshot, Diagramm enthält.&#10;&#10;KI-generierte Inhalte können fehlerhaft sein.">
            <a:extLst>
              <a:ext uri="{FF2B5EF4-FFF2-40B4-BE49-F238E27FC236}">
                <a16:creationId xmlns:a16="http://schemas.microsoft.com/office/drawing/2014/main" id="{B3CEDB92-0533-8369-FE91-2688807F813D}"/>
              </a:ext>
            </a:extLst>
          </p:cNvPr>
          <p:cNvPicPr>
            <a:picLocks noChangeAspect="1"/>
          </p:cNvPicPr>
          <p:nvPr/>
        </p:nvPicPr>
        <p:blipFill>
          <a:blip r:embed="rId4"/>
          <a:stretch>
            <a:fillRect/>
          </a:stretch>
        </p:blipFill>
        <p:spPr>
          <a:xfrm>
            <a:off x="4071592" y="771447"/>
            <a:ext cx="4340499" cy="3883794"/>
          </a:xfrm>
          <a:prstGeom prst="rect">
            <a:avLst/>
          </a:prstGeom>
        </p:spPr>
      </p:pic>
      <p:sp>
        <p:nvSpPr>
          <p:cNvPr id="3" name="Textfeld 2">
            <a:extLst>
              <a:ext uri="{FF2B5EF4-FFF2-40B4-BE49-F238E27FC236}">
                <a16:creationId xmlns:a16="http://schemas.microsoft.com/office/drawing/2014/main" id="{88C468A6-D21F-81EA-0215-35893804D911}"/>
              </a:ext>
            </a:extLst>
          </p:cNvPr>
          <p:cNvSpPr txBox="1"/>
          <p:nvPr/>
        </p:nvSpPr>
        <p:spPr>
          <a:xfrm>
            <a:off x="3270733" y="2489213"/>
            <a:ext cx="1400288" cy="400110"/>
          </a:xfrm>
          <a:prstGeom prst="rect">
            <a:avLst/>
          </a:prstGeom>
          <a:noFill/>
        </p:spPr>
        <p:txBody>
          <a:bodyPr wrap="square">
            <a:spAutoFit/>
          </a:bodyPr>
          <a:lstStyle/>
          <a:p>
            <a:r>
              <a:rPr lang="de-DE" sz="1200" b="1" dirty="0">
                <a:solidFill>
                  <a:schemeClr val="tx1"/>
                </a:solidFill>
              </a:rPr>
              <a:t>Entgegentreten</a:t>
            </a:r>
          </a:p>
          <a:p>
            <a:r>
              <a:rPr lang="de-DE" sz="800" dirty="0">
                <a:solidFill>
                  <a:schemeClr val="tx1"/>
                </a:solidFill>
              </a:rPr>
              <a:t>(May 2025)</a:t>
            </a:r>
          </a:p>
        </p:txBody>
      </p:sp>
    </p:spTree>
    <p:extLst>
      <p:ext uri="{BB962C8B-B14F-4D97-AF65-F5344CB8AC3E}">
        <p14:creationId xmlns:p14="http://schemas.microsoft.com/office/powerpoint/2010/main" val="6135245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77">
          <a:extLst>
            <a:ext uri="{FF2B5EF4-FFF2-40B4-BE49-F238E27FC236}">
              <a16:creationId xmlns:a16="http://schemas.microsoft.com/office/drawing/2014/main" id="{7291AA81-08BD-5535-A06B-09EC79750305}"/>
            </a:ext>
          </a:extLst>
        </p:cNvPr>
        <p:cNvGrpSpPr/>
        <p:nvPr/>
      </p:nvGrpSpPr>
      <p:grpSpPr>
        <a:xfrm>
          <a:off x="0" y="0"/>
          <a:ext cx="0" cy="0"/>
          <a:chOff x="0" y="0"/>
          <a:chExt cx="0" cy="0"/>
        </a:xfrm>
      </p:grpSpPr>
      <p:cxnSp>
        <p:nvCxnSpPr>
          <p:cNvPr id="79" name="Google Shape;79;p26">
            <a:extLst>
              <a:ext uri="{FF2B5EF4-FFF2-40B4-BE49-F238E27FC236}">
                <a16:creationId xmlns:a16="http://schemas.microsoft.com/office/drawing/2014/main" id="{900B975C-65DE-6AF8-7CD8-459180ED0646}"/>
              </a:ext>
            </a:extLst>
          </p:cNvPr>
          <p:cNvCxnSpPr>
            <a:cxnSpLocks/>
          </p:cNvCxnSpPr>
          <p:nvPr/>
        </p:nvCxnSpPr>
        <p:spPr>
          <a:xfrm>
            <a:off x="3405785" y="78258"/>
            <a:ext cx="465170" cy="0"/>
          </a:xfrm>
          <a:prstGeom prst="straightConnector1">
            <a:avLst/>
          </a:prstGeom>
          <a:noFill/>
          <a:ln w="44450" cap="flat" cmpd="sng">
            <a:solidFill>
              <a:schemeClr val="dk1"/>
            </a:solidFill>
            <a:prstDash val="solid"/>
            <a:round/>
            <a:headEnd type="none" w="sm" len="sm"/>
            <a:tailEnd type="none" w="sm" len="sm"/>
          </a:ln>
        </p:spPr>
      </p:cxnSp>
      <p:sp>
        <p:nvSpPr>
          <p:cNvPr id="82" name="Google Shape;82;p26">
            <a:extLst>
              <a:ext uri="{FF2B5EF4-FFF2-40B4-BE49-F238E27FC236}">
                <a16:creationId xmlns:a16="http://schemas.microsoft.com/office/drawing/2014/main" id="{6546C8B9-72FE-E62B-B06D-FD88393B6279}"/>
              </a:ext>
            </a:extLst>
          </p:cNvPr>
          <p:cNvSpPr txBox="1"/>
          <p:nvPr/>
        </p:nvSpPr>
        <p:spPr>
          <a:xfrm rot="-5400000">
            <a:off x="1749649" y="3006958"/>
            <a:ext cx="2857500" cy="18466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pic>
        <p:nvPicPr>
          <p:cNvPr id="83" name="Google Shape;83;p26">
            <a:extLst>
              <a:ext uri="{FF2B5EF4-FFF2-40B4-BE49-F238E27FC236}">
                <a16:creationId xmlns:a16="http://schemas.microsoft.com/office/drawing/2014/main" id="{BD6B784B-42BE-39E9-BA15-E61D75E888C4}"/>
              </a:ext>
            </a:extLst>
          </p:cNvPr>
          <p:cNvPicPr preferRelativeResize="0"/>
          <p:nvPr/>
        </p:nvPicPr>
        <p:blipFill rotWithShape="1">
          <a:blip r:embed="rId3">
            <a:alphaModFix/>
          </a:blip>
          <a:srcRect l="1902" t="7936" r="778" b="2399"/>
          <a:stretch/>
        </p:blipFill>
        <p:spPr>
          <a:xfrm>
            <a:off x="-6979" y="751"/>
            <a:ext cx="3210870" cy="4499687"/>
          </a:xfrm>
          <a:prstGeom prst="rect">
            <a:avLst/>
          </a:prstGeom>
          <a:noFill/>
          <a:ln>
            <a:noFill/>
          </a:ln>
        </p:spPr>
      </p:pic>
      <p:sp>
        <p:nvSpPr>
          <p:cNvPr id="84" name="Google Shape;84;p26">
            <a:extLst>
              <a:ext uri="{FF2B5EF4-FFF2-40B4-BE49-F238E27FC236}">
                <a16:creationId xmlns:a16="http://schemas.microsoft.com/office/drawing/2014/main" id="{F0EE171F-6F39-6814-92CD-827BF5EB5958}"/>
              </a:ext>
            </a:extLst>
          </p:cNvPr>
          <p:cNvSpPr txBox="1"/>
          <p:nvPr/>
        </p:nvSpPr>
        <p:spPr>
          <a:xfrm rot="-5400000">
            <a:off x="1688681" y="2989170"/>
            <a:ext cx="2857500" cy="165036"/>
          </a:xfrm>
          <a:prstGeom prst="rect">
            <a:avLst/>
          </a:prstGeom>
          <a:noFill/>
          <a:ln>
            <a:noFill/>
          </a:ln>
        </p:spPr>
        <p:txBody>
          <a:bodyPr spcFirstLastPara="1" wrap="square" lIns="72000" tIns="36000" rIns="72000" bIns="360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sp>
        <p:nvSpPr>
          <p:cNvPr id="4" name="Textfeld 3">
            <a:extLst>
              <a:ext uri="{FF2B5EF4-FFF2-40B4-BE49-F238E27FC236}">
                <a16:creationId xmlns:a16="http://schemas.microsoft.com/office/drawing/2014/main" id="{3EE28160-3CF4-9463-1011-01A5092E1E30}"/>
              </a:ext>
            </a:extLst>
          </p:cNvPr>
          <p:cNvSpPr txBox="1"/>
          <p:nvPr/>
        </p:nvSpPr>
        <p:spPr>
          <a:xfrm>
            <a:off x="3315897" y="107282"/>
            <a:ext cx="5665324" cy="353943"/>
          </a:xfrm>
          <a:prstGeom prst="rect">
            <a:avLst/>
          </a:prstGeom>
          <a:noFill/>
        </p:spPr>
        <p:txBody>
          <a:bodyPr wrap="square">
            <a:spAutoFit/>
          </a:bodyPr>
          <a:lstStyle/>
          <a:p>
            <a:pPr>
              <a:buClrTx/>
              <a:buFontTx/>
              <a:buNone/>
            </a:pPr>
            <a:r>
              <a:rPr lang="de-DE" sz="1700" b="1" kern="1200" dirty="0">
                <a:solidFill>
                  <a:srgbClr val="002F5D"/>
                </a:solidFill>
                <a:latin typeface="Roboto Condensed"/>
                <a:ea typeface="+mn-ea"/>
                <a:cs typeface="+mn-cs"/>
              </a:rPr>
              <a:t>Literatur</a:t>
            </a:r>
          </a:p>
        </p:txBody>
      </p:sp>
      <p:sp>
        <p:nvSpPr>
          <p:cNvPr id="3" name="Textfeld 2">
            <a:extLst>
              <a:ext uri="{FF2B5EF4-FFF2-40B4-BE49-F238E27FC236}">
                <a16:creationId xmlns:a16="http://schemas.microsoft.com/office/drawing/2014/main" id="{42FE2A93-5885-5CB1-D9F3-A8E02048246B}"/>
              </a:ext>
            </a:extLst>
          </p:cNvPr>
          <p:cNvSpPr txBox="1"/>
          <p:nvPr/>
        </p:nvSpPr>
        <p:spPr>
          <a:xfrm>
            <a:off x="3311956" y="363260"/>
            <a:ext cx="5832044" cy="4362733"/>
          </a:xfrm>
          <a:prstGeom prst="rect">
            <a:avLst/>
          </a:prstGeom>
          <a:noFill/>
        </p:spPr>
        <p:txBody>
          <a:bodyPr wrap="square">
            <a:spAutoFit/>
          </a:bodyPr>
          <a:lstStyle/>
          <a:p>
            <a:pPr>
              <a:spcBef>
                <a:spcPts val="300"/>
              </a:spcBef>
            </a:pPr>
            <a:r>
              <a:rPr lang="de-DE" sz="800" dirty="0">
                <a:solidFill>
                  <a:schemeClr val="tx1"/>
                </a:solidFill>
              </a:rPr>
              <a:t>Aristoteles. (2024). Politik. Schriften zur Staatstheorie (F. F. Schwarz, Übers.; G. </a:t>
            </a:r>
            <a:r>
              <a:rPr lang="de-DE" sz="800" dirty="0" err="1">
                <a:solidFill>
                  <a:schemeClr val="tx1"/>
                </a:solidFill>
              </a:rPr>
              <a:t>Krapinger</a:t>
            </a:r>
            <a:r>
              <a:rPr lang="de-DE" sz="800" dirty="0">
                <a:solidFill>
                  <a:schemeClr val="tx1"/>
                </a:solidFill>
              </a:rPr>
              <a:t>, Hrsg.). Stuttgart: Reclam. </a:t>
            </a:r>
          </a:p>
          <a:p>
            <a:pPr>
              <a:spcBef>
                <a:spcPts val="300"/>
              </a:spcBef>
            </a:pPr>
            <a:r>
              <a:rPr lang="de-DE" sz="800" dirty="0">
                <a:solidFill>
                  <a:schemeClr val="tx1"/>
                </a:solidFill>
              </a:rPr>
              <a:t>Böckenförde, E.-W. (1978). Der Staat als sittlicher Staat. Berlin.</a:t>
            </a:r>
          </a:p>
          <a:p>
            <a:pPr>
              <a:spcBef>
                <a:spcPts val="300"/>
              </a:spcBef>
            </a:pPr>
            <a:r>
              <a:rPr lang="de-DE" sz="800" dirty="0">
                <a:solidFill>
                  <a:schemeClr val="tx1"/>
                </a:solidFill>
              </a:rPr>
              <a:t>Böckenförde, E.-W. (1991a). Die Entstehung des Staates als Vorgang der Säkularisation. In E.-W. Böckenförde, Recht, Staat, Freiheit (S. 92–114). Frankfurt/M.</a:t>
            </a:r>
          </a:p>
          <a:p>
            <a:pPr>
              <a:spcBef>
                <a:spcPts val="300"/>
              </a:spcBef>
            </a:pPr>
            <a:r>
              <a:rPr lang="de-DE" sz="800" dirty="0">
                <a:solidFill>
                  <a:schemeClr val="tx1"/>
                </a:solidFill>
              </a:rPr>
              <a:t>Böckenförde, E.-W. (1991b). Freiheit und Recht, Freiheit und Staat. In E.-W. Böckenförde, Recht, Staat, Freiheit (S. 42–57). Frankfurt/</a:t>
            </a:r>
            <a:r>
              <a:rPr lang="de-DE" sz="800" dirty="0" err="1">
                <a:solidFill>
                  <a:schemeClr val="tx1"/>
                </a:solidFill>
              </a:rPr>
              <a:t>M.Böckenförde</a:t>
            </a:r>
            <a:r>
              <a:rPr lang="de-DE" sz="800" dirty="0">
                <a:solidFill>
                  <a:schemeClr val="tx1"/>
                </a:solidFill>
              </a:rPr>
              <a:t>, E.-W. (1999). Staatliches Recht und sittliche Ordnung. In E.-W. Böckenförde, Staat, Nation, Europa (S. 208–233). Frankfurt/M.</a:t>
            </a:r>
          </a:p>
          <a:p>
            <a:pPr>
              <a:spcBef>
                <a:spcPts val="300"/>
              </a:spcBef>
            </a:pPr>
            <a:r>
              <a:rPr lang="de-DE" sz="800" dirty="0">
                <a:solidFill>
                  <a:schemeClr val="tx1"/>
                </a:solidFill>
              </a:rPr>
              <a:t>Bundesamt für Verfassungsschutz. (2025). Folgegutachten zu tatsächlichen Anhaltspunkten für Bestrebungen gegen die freiheitliche demokratische Grundordnung in der AfD. Berlin. </a:t>
            </a:r>
            <a:r>
              <a:rPr lang="de-DE" sz="800" dirty="0">
                <a:solidFill>
                  <a:schemeClr val="tx1"/>
                </a:solidFill>
                <a:hlinkClick r:id="rId4"/>
              </a:rPr>
              <a:t>https://netzpolitik.org/2025/verdachtsfall-rechtsextremismus-wir-veroeffentlichen-das-1-000-seitige-verfassungsschutz-gutachten-zur-afd/</a:t>
            </a:r>
            <a:endParaRPr lang="de-DE" sz="800" dirty="0">
              <a:solidFill>
                <a:schemeClr val="tx1"/>
              </a:solidFill>
            </a:endParaRPr>
          </a:p>
          <a:p>
            <a:pPr>
              <a:spcBef>
                <a:spcPts val="300"/>
              </a:spcBef>
            </a:pPr>
            <a:r>
              <a:rPr lang="de-DE" sz="800" dirty="0" err="1">
                <a:solidFill>
                  <a:schemeClr val="tx1"/>
                </a:solidFill>
              </a:rPr>
              <a:t>Ennuschat</a:t>
            </a:r>
            <a:r>
              <a:rPr lang="de-DE" sz="800" dirty="0">
                <a:solidFill>
                  <a:schemeClr val="tx1"/>
                </a:solidFill>
              </a:rPr>
              <a:t>, J. (2022). Rechtsfragen der politischen Bildung und Demokratieerziehung in der Schule. </a:t>
            </a:r>
            <a:r>
              <a:rPr lang="de-DE" sz="800" dirty="0" err="1">
                <a:solidFill>
                  <a:schemeClr val="tx1"/>
                </a:solidFill>
              </a:rPr>
              <a:t>RdJB</a:t>
            </a:r>
            <a:r>
              <a:rPr lang="de-DE" sz="800" dirty="0">
                <a:solidFill>
                  <a:schemeClr val="tx1"/>
                </a:solidFill>
              </a:rPr>
              <a:t>, 2, 192–212.</a:t>
            </a:r>
          </a:p>
          <a:p>
            <a:pPr>
              <a:spcBef>
                <a:spcPts val="300"/>
              </a:spcBef>
            </a:pPr>
            <a:r>
              <a:rPr lang="de-DE" sz="800" dirty="0">
                <a:solidFill>
                  <a:schemeClr val="tx1"/>
                </a:solidFill>
              </a:rPr>
              <a:t>Fossum, P. R. (2021). The </a:t>
            </a:r>
            <a:r>
              <a:rPr lang="de-DE" sz="800" dirty="0" err="1">
                <a:solidFill>
                  <a:schemeClr val="tx1"/>
                </a:solidFill>
              </a:rPr>
              <a:t>education</a:t>
            </a:r>
            <a:r>
              <a:rPr lang="de-DE" sz="800" dirty="0">
                <a:solidFill>
                  <a:schemeClr val="tx1"/>
                </a:solidFill>
              </a:rPr>
              <a:t> </a:t>
            </a:r>
            <a:r>
              <a:rPr lang="de-DE" sz="800" dirty="0" err="1">
                <a:solidFill>
                  <a:schemeClr val="tx1"/>
                </a:solidFill>
              </a:rPr>
              <a:t>system</a:t>
            </a:r>
            <a:r>
              <a:rPr lang="de-DE" sz="800" dirty="0">
                <a:solidFill>
                  <a:schemeClr val="tx1"/>
                </a:solidFill>
              </a:rPr>
              <a:t> </a:t>
            </a:r>
            <a:r>
              <a:rPr lang="de-DE" sz="800" dirty="0" err="1">
                <a:solidFill>
                  <a:schemeClr val="tx1"/>
                </a:solidFill>
              </a:rPr>
              <a:t>of</a:t>
            </a:r>
            <a:r>
              <a:rPr lang="de-DE" sz="800" dirty="0">
                <a:solidFill>
                  <a:schemeClr val="tx1"/>
                </a:solidFill>
              </a:rPr>
              <a:t> </a:t>
            </a:r>
            <a:r>
              <a:rPr lang="de-DE" sz="800" dirty="0" err="1">
                <a:solidFill>
                  <a:schemeClr val="tx1"/>
                </a:solidFill>
              </a:rPr>
              <a:t>the</a:t>
            </a:r>
            <a:r>
              <a:rPr lang="de-DE" sz="800" dirty="0">
                <a:solidFill>
                  <a:schemeClr val="tx1"/>
                </a:solidFill>
              </a:rPr>
              <a:t> United States </a:t>
            </a:r>
            <a:r>
              <a:rPr lang="de-DE" sz="800" dirty="0" err="1">
                <a:solidFill>
                  <a:schemeClr val="tx1"/>
                </a:solidFill>
              </a:rPr>
              <a:t>of</a:t>
            </a:r>
            <a:r>
              <a:rPr lang="de-DE" sz="800" dirty="0">
                <a:solidFill>
                  <a:schemeClr val="tx1"/>
                </a:solidFill>
              </a:rPr>
              <a:t> </a:t>
            </a:r>
            <a:r>
              <a:rPr lang="de-DE" sz="800" dirty="0" err="1">
                <a:solidFill>
                  <a:schemeClr val="tx1"/>
                </a:solidFill>
              </a:rPr>
              <a:t>America</a:t>
            </a:r>
            <a:r>
              <a:rPr lang="de-DE" sz="800" dirty="0">
                <a:solidFill>
                  <a:schemeClr val="tx1"/>
                </a:solidFill>
              </a:rPr>
              <a:t>. In S. </a:t>
            </a:r>
            <a:r>
              <a:rPr lang="de-DE" sz="800" dirty="0" err="1">
                <a:solidFill>
                  <a:schemeClr val="tx1"/>
                </a:solidFill>
              </a:rPr>
              <a:t>Jornitz</a:t>
            </a:r>
            <a:r>
              <a:rPr lang="de-DE" sz="800" dirty="0">
                <a:solidFill>
                  <a:schemeClr val="tx1"/>
                </a:solidFill>
              </a:rPr>
              <a:t> &amp; M. Parreira do Amaral (Hrsg.), The Education Systems </a:t>
            </a:r>
            <a:r>
              <a:rPr lang="de-DE" sz="800" dirty="0" err="1">
                <a:solidFill>
                  <a:schemeClr val="tx1"/>
                </a:solidFill>
              </a:rPr>
              <a:t>of</a:t>
            </a:r>
            <a:r>
              <a:rPr lang="de-DE" sz="800" dirty="0">
                <a:solidFill>
                  <a:schemeClr val="tx1"/>
                </a:solidFill>
              </a:rPr>
              <a:t> </a:t>
            </a:r>
            <a:r>
              <a:rPr lang="de-DE" sz="800" dirty="0" err="1">
                <a:solidFill>
                  <a:schemeClr val="tx1"/>
                </a:solidFill>
              </a:rPr>
              <a:t>the</a:t>
            </a:r>
            <a:r>
              <a:rPr lang="de-DE" sz="800" dirty="0">
                <a:solidFill>
                  <a:schemeClr val="tx1"/>
                </a:solidFill>
              </a:rPr>
              <a:t> </a:t>
            </a:r>
            <a:r>
              <a:rPr lang="de-DE" sz="800" dirty="0" err="1">
                <a:solidFill>
                  <a:schemeClr val="tx1"/>
                </a:solidFill>
              </a:rPr>
              <a:t>Americas</a:t>
            </a:r>
            <a:r>
              <a:rPr lang="de-DE" sz="800" dirty="0">
                <a:solidFill>
                  <a:schemeClr val="tx1"/>
                </a:solidFill>
              </a:rPr>
              <a:t> (Kap. 14). Springer. </a:t>
            </a:r>
            <a:r>
              <a:rPr lang="de-DE" sz="800" dirty="0">
                <a:solidFill>
                  <a:schemeClr val="tx1"/>
                </a:solidFill>
                <a:hlinkClick r:id="rId5"/>
              </a:rPr>
              <a:t>https://doi.org/10.1007/978-3-030-41651-5_14</a:t>
            </a:r>
            <a:endParaRPr lang="de-DE" sz="800" dirty="0">
              <a:solidFill>
                <a:schemeClr val="tx1"/>
              </a:solidFill>
            </a:endParaRPr>
          </a:p>
          <a:p>
            <a:pPr>
              <a:spcBef>
                <a:spcPts val="300"/>
              </a:spcBef>
            </a:pPr>
            <a:r>
              <a:rPr lang="de-DE" sz="800" dirty="0">
                <a:solidFill>
                  <a:schemeClr val="tx1"/>
                </a:solidFill>
              </a:rPr>
              <a:t>May, M., &amp; Heinrich, G. (2020). Rechtsextremismus pädagogisch begegnen. Stuttgart</a:t>
            </a:r>
          </a:p>
          <a:p>
            <a:pPr>
              <a:spcBef>
                <a:spcPts val="300"/>
              </a:spcBef>
            </a:pPr>
            <a:r>
              <a:rPr lang="de-DE" sz="800" dirty="0">
                <a:solidFill>
                  <a:schemeClr val="tx1"/>
                </a:solidFill>
              </a:rPr>
              <a:t>May, M. (2025). Brenzlige Situationen – Wie umgehen mit Hatespeech und abwertendem Sprechen im Schulalltag? In Wochenschau-Sonderausgabe 2025 (Demokratiefeindlichkeit und Schule). Im Erscheinen.</a:t>
            </a:r>
          </a:p>
          <a:p>
            <a:pPr>
              <a:spcBef>
                <a:spcPts val="300"/>
              </a:spcBef>
            </a:pPr>
            <a:r>
              <a:rPr lang="de-DE" sz="800" dirty="0">
                <a:solidFill>
                  <a:schemeClr val="tx1"/>
                </a:solidFill>
              </a:rPr>
              <a:t>Mill, J. S. (1859/2015). Über die Freiheit (M. </a:t>
            </a:r>
            <a:r>
              <a:rPr lang="de-DE" sz="800" dirty="0" err="1">
                <a:solidFill>
                  <a:schemeClr val="tx1"/>
                </a:solidFill>
              </a:rPr>
              <a:t>Schefczyk</a:t>
            </a:r>
            <a:r>
              <a:rPr lang="de-DE" sz="800" dirty="0">
                <a:solidFill>
                  <a:schemeClr val="tx1"/>
                </a:solidFill>
              </a:rPr>
              <a:t> &amp; T. Schramme, Hrsg.). Berlin: De Gruyter. https://doi.org/10.1515/9783050094731</a:t>
            </a:r>
          </a:p>
          <a:p>
            <a:pPr>
              <a:spcBef>
                <a:spcPts val="300"/>
              </a:spcBef>
            </a:pPr>
            <a:r>
              <a:rPr lang="de-DE" sz="800" dirty="0">
                <a:solidFill>
                  <a:schemeClr val="tx1"/>
                </a:solidFill>
              </a:rPr>
              <a:t>Nikolai, R., </a:t>
            </a:r>
            <a:r>
              <a:rPr lang="de-DE" sz="800" dirty="0" err="1">
                <a:solidFill>
                  <a:schemeClr val="tx1"/>
                </a:solidFill>
              </a:rPr>
              <a:t>Gawert</a:t>
            </a:r>
            <a:r>
              <a:rPr lang="de-DE" sz="800" dirty="0">
                <a:solidFill>
                  <a:schemeClr val="tx1"/>
                </a:solidFill>
              </a:rPr>
              <a:t>, M., &amp; Saur, L. (2025). Schule im Kulturkampf. Die Deutsche Schule, 117(1/2), 60–71. </a:t>
            </a:r>
            <a:r>
              <a:rPr lang="de-DE" sz="800" dirty="0">
                <a:solidFill>
                  <a:schemeClr val="tx1"/>
                </a:solidFill>
                <a:hlinkClick r:id="rId6"/>
              </a:rPr>
              <a:t>https://doi.org/10.31244/dds.2025.02.06</a:t>
            </a:r>
            <a:endParaRPr lang="de-DE" sz="800" dirty="0">
              <a:solidFill>
                <a:schemeClr val="tx1"/>
              </a:solidFill>
            </a:endParaRPr>
          </a:p>
          <a:p>
            <a:pPr>
              <a:spcBef>
                <a:spcPts val="300"/>
              </a:spcBef>
            </a:pPr>
            <a:r>
              <a:rPr lang="de-DE" sz="800" dirty="0">
                <a:solidFill>
                  <a:schemeClr val="tx1"/>
                </a:solidFill>
              </a:rPr>
              <a:t>Nussbaum, M. C. (2014). Perfektionistischer Liberalismus und Politischer Liberalismus. Zeitschrift für Praktische Philosophie, 1(1), 99–166.</a:t>
            </a:r>
          </a:p>
          <a:p>
            <a:pPr>
              <a:spcBef>
                <a:spcPts val="300"/>
              </a:spcBef>
            </a:pPr>
            <a:r>
              <a:rPr lang="de-DE" sz="800" dirty="0">
                <a:solidFill>
                  <a:schemeClr val="tx1"/>
                </a:solidFill>
              </a:rPr>
              <a:t>Rasmussen, P. (2025). Right-</a:t>
            </a:r>
            <a:r>
              <a:rPr lang="de-DE" sz="800" dirty="0" err="1">
                <a:solidFill>
                  <a:schemeClr val="tx1"/>
                </a:solidFill>
              </a:rPr>
              <a:t>wing</a:t>
            </a:r>
            <a:r>
              <a:rPr lang="de-DE" sz="800" dirty="0">
                <a:solidFill>
                  <a:schemeClr val="tx1"/>
                </a:solidFill>
              </a:rPr>
              <a:t> </a:t>
            </a:r>
            <a:r>
              <a:rPr lang="de-DE" sz="800" dirty="0" err="1">
                <a:solidFill>
                  <a:schemeClr val="tx1"/>
                </a:solidFill>
              </a:rPr>
              <a:t>populist</a:t>
            </a:r>
            <a:r>
              <a:rPr lang="de-DE" sz="800" dirty="0">
                <a:solidFill>
                  <a:schemeClr val="tx1"/>
                </a:solidFill>
              </a:rPr>
              <a:t> </a:t>
            </a:r>
            <a:r>
              <a:rPr lang="de-DE" sz="800" dirty="0" err="1">
                <a:solidFill>
                  <a:schemeClr val="tx1"/>
                </a:solidFill>
              </a:rPr>
              <a:t>education</a:t>
            </a:r>
            <a:r>
              <a:rPr lang="de-DE" sz="800" dirty="0">
                <a:solidFill>
                  <a:schemeClr val="tx1"/>
                </a:solidFill>
              </a:rPr>
              <a:t> </a:t>
            </a:r>
            <a:r>
              <a:rPr lang="de-DE" sz="800" dirty="0" err="1">
                <a:solidFill>
                  <a:schemeClr val="tx1"/>
                </a:solidFill>
              </a:rPr>
              <a:t>policy</a:t>
            </a:r>
            <a:r>
              <a:rPr lang="de-DE" sz="800" dirty="0">
                <a:solidFill>
                  <a:schemeClr val="tx1"/>
                </a:solidFill>
              </a:rPr>
              <a:t> in a social </a:t>
            </a:r>
            <a:r>
              <a:rPr lang="de-DE" sz="800" dirty="0" err="1">
                <a:solidFill>
                  <a:schemeClr val="tx1"/>
                </a:solidFill>
              </a:rPr>
              <a:t>democratic</a:t>
            </a:r>
            <a:r>
              <a:rPr lang="de-DE" sz="800" dirty="0">
                <a:solidFill>
                  <a:schemeClr val="tx1"/>
                </a:solidFill>
              </a:rPr>
              <a:t> </a:t>
            </a:r>
            <a:r>
              <a:rPr lang="de-DE" sz="800" dirty="0" err="1">
                <a:solidFill>
                  <a:schemeClr val="tx1"/>
                </a:solidFill>
              </a:rPr>
              <a:t>welfare</a:t>
            </a:r>
            <a:r>
              <a:rPr lang="de-DE" sz="800" dirty="0">
                <a:solidFill>
                  <a:schemeClr val="tx1"/>
                </a:solidFill>
              </a:rPr>
              <a:t> </a:t>
            </a:r>
            <a:r>
              <a:rPr lang="de-DE" sz="800" dirty="0" err="1">
                <a:solidFill>
                  <a:schemeClr val="tx1"/>
                </a:solidFill>
              </a:rPr>
              <a:t>state</a:t>
            </a:r>
            <a:r>
              <a:rPr lang="de-DE" sz="800" dirty="0">
                <a:solidFill>
                  <a:schemeClr val="tx1"/>
                </a:solidFill>
              </a:rPr>
              <a:t> </a:t>
            </a:r>
            <a:r>
              <a:rPr lang="de-DE" sz="800" dirty="0" err="1">
                <a:solidFill>
                  <a:schemeClr val="tx1"/>
                </a:solidFill>
              </a:rPr>
              <a:t>context</a:t>
            </a:r>
            <a:r>
              <a:rPr lang="de-DE" sz="800" dirty="0">
                <a:solidFill>
                  <a:schemeClr val="tx1"/>
                </a:solidFill>
              </a:rPr>
              <a:t>. Journal </a:t>
            </a:r>
            <a:r>
              <a:rPr lang="de-DE" sz="800" dirty="0" err="1">
                <a:solidFill>
                  <a:schemeClr val="tx1"/>
                </a:solidFill>
              </a:rPr>
              <a:t>of</a:t>
            </a:r>
            <a:r>
              <a:rPr lang="de-DE" sz="800" dirty="0">
                <a:solidFill>
                  <a:schemeClr val="tx1"/>
                </a:solidFill>
              </a:rPr>
              <a:t> Contemporary European Studies, 33(1), 61–74. </a:t>
            </a:r>
            <a:r>
              <a:rPr lang="de-DE" sz="800" dirty="0">
                <a:solidFill>
                  <a:schemeClr val="tx1"/>
                </a:solidFill>
                <a:hlinkClick r:id="rId7"/>
              </a:rPr>
              <a:t>https://doi.org/10.1080/14782804.2023.2199144</a:t>
            </a:r>
            <a:endParaRPr lang="de-DE" sz="800" dirty="0">
              <a:solidFill>
                <a:schemeClr val="tx1"/>
              </a:solidFill>
            </a:endParaRPr>
          </a:p>
          <a:p>
            <a:pPr>
              <a:spcBef>
                <a:spcPts val="300"/>
              </a:spcBef>
            </a:pPr>
            <a:r>
              <a:rPr lang="de-DE" sz="800" dirty="0" err="1">
                <a:solidFill>
                  <a:schemeClr val="tx1"/>
                </a:solidFill>
              </a:rPr>
              <a:t>Raz</a:t>
            </a:r>
            <a:r>
              <a:rPr lang="de-DE" sz="800" dirty="0">
                <a:solidFill>
                  <a:schemeClr val="tx1"/>
                </a:solidFill>
              </a:rPr>
              <a:t>, J. (1988). The </a:t>
            </a:r>
            <a:r>
              <a:rPr lang="de-DE" sz="800" dirty="0" err="1">
                <a:solidFill>
                  <a:schemeClr val="tx1"/>
                </a:solidFill>
              </a:rPr>
              <a:t>morality</a:t>
            </a:r>
            <a:r>
              <a:rPr lang="de-DE" sz="800" dirty="0">
                <a:solidFill>
                  <a:schemeClr val="tx1"/>
                </a:solidFill>
              </a:rPr>
              <a:t> </a:t>
            </a:r>
            <a:r>
              <a:rPr lang="de-DE" sz="800" dirty="0" err="1">
                <a:solidFill>
                  <a:schemeClr val="tx1"/>
                </a:solidFill>
              </a:rPr>
              <a:t>of</a:t>
            </a:r>
            <a:r>
              <a:rPr lang="de-DE" sz="800" dirty="0">
                <a:solidFill>
                  <a:schemeClr val="tx1"/>
                </a:solidFill>
              </a:rPr>
              <a:t> </a:t>
            </a:r>
            <a:r>
              <a:rPr lang="de-DE" sz="800" dirty="0" err="1">
                <a:solidFill>
                  <a:schemeClr val="tx1"/>
                </a:solidFill>
              </a:rPr>
              <a:t>freedom</a:t>
            </a:r>
            <a:r>
              <a:rPr lang="de-DE" sz="800" dirty="0">
                <a:solidFill>
                  <a:schemeClr val="tx1"/>
                </a:solidFill>
              </a:rPr>
              <a:t>. Oxford: Clarendon Press. </a:t>
            </a:r>
            <a:r>
              <a:rPr lang="de-DE" sz="800" dirty="0">
                <a:solidFill>
                  <a:schemeClr val="tx1"/>
                </a:solidFill>
                <a:hlinkClick r:id="rId8"/>
              </a:rPr>
              <a:t>https://doi.org/10.1093/0198248075.001.0001</a:t>
            </a:r>
            <a:endParaRPr lang="de-DE" sz="800" dirty="0">
              <a:solidFill>
                <a:schemeClr val="tx1"/>
              </a:solidFill>
            </a:endParaRPr>
          </a:p>
          <a:p>
            <a:pPr>
              <a:spcBef>
                <a:spcPts val="300"/>
              </a:spcBef>
            </a:pPr>
            <a:r>
              <a:rPr lang="de-DE" sz="800" dirty="0">
                <a:solidFill>
                  <a:schemeClr val="tx1"/>
                </a:solidFill>
              </a:rPr>
              <a:t>Schieritz, M. (2025). Zu dumm für die Demokratie? Wie wir die liberale Ordnung schützen, wenn der Wille des Volkes gefährlich wird. München: Droemer Knaur. </a:t>
            </a:r>
          </a:p>
          <a:p>
            <a:pPr>
              <a:spcBef>
                <a:spcPts val="300"/>
              </a:spcBef>
            </a:pPr>
            <a:r>
              <a:rPr lang="de-DE" sz="800" dirty="0">
                <a:solidFill>
                  <a:schemeClr val="tx1"/>
                </a:solidFill>
              </a:rPr>
              <a:t>Weiser, M., Fröhlich, P., Jost, P., &amp; </a:t>
            </a:r>
            <a:r>
              <a:rPr lang="de-DE" sz="800" dirty="0" err="1">
                <a:solidFill>
                  <a:schemeClr val="tx1"/>
                </a:solidFill>
              </a:rPr>
              <a:t>Fecher</a:t>
            </a:r>
            <a:r>
              <a:rPr lang="de-DE" sz="800" dirty="0">
                <a:solidFill>
                  <a:schemeClr val="tx1"/>
                </a:solidFill>
              </a:rPr>
              <a:t>, H. (2025). </a:t>
            </a:r>
            <a:r>
              <a:rPr lang="de-DE" sz="800" dirty="0" err="1">
                <a:solidFill>
                  <a:schemeClr val="tx1"/>
                </a:solidFill>
              </a:rPr>
              <a:t>How</a:t>
            </a:r>
            <a:r>
              <a:rPr lang="de-DE" sz="800" dirty="0">
                <a:solidFill>
                  <a:schemeClr val="tx1"/>
                </a:solidFill>
              </a:rPr>
              <a:t> </a:t>
            </a:r>
            <a:r>
              <a:rPr lang="de-DE" sz="800" dirty="0" err="1">
                <a:solidFill>
                  <a:schemeClr val="tx1"/>
                </a:solidFill>
              </a:rPr>
              <a:t>to</a:t>
            </a:r>
            <a:r>
              <a:rPr lang="de-DE" sz="800" dirty="0">
                <a:solidFill>
                  <a:schemeClr val="tx1"/>
                </a:solidFill>
              </a:rPr>
              <a:t> </a:t>
            </a:r>
            <a:r>
              <a:rPr lang="de-DE" sz="800" dirty="0" err="1">
                <a:solidFill>
                  <a:schemeClr val="tx1"/>
                </a:solidFill>
              </a:rPr>
              <a:t>sell</a:t>
            </a:r>
            <a:r>
              <a:rPr lang="de-DE" sz="800" dirty="0">
                <a:solidFill>
                  <a:schemeClr val="tx1"/>
                </a:solidFill>
              </a:rPr>
              <a:t> </a:t>
            </a:r>
            <a:r>
              <a:rPr lang="de-DE" sz="800" dirty="0" err="1">
                <a:solidFill>
                  <a:schemeClr val="tx1"/>
                </a:solidFill>
              </a:rPr>
              <a:t>democracy</a:t>
            </a:r>
            <a:r>
              <a:rPr lang="de-DE" sz="800" dirty="0">
                <a:solidFill>
                  <a:schemeClr val="tx1"/>
                </a:solidFill>
              </a:rPr>
              <a:t> online (fast). Berlin: Das Progressive Zentrum &amp; Bertelsmann Stiftung. https://doi.org/10.5281/zenodo.17098386</a:t>
            </a:r>
          </a:p>
        </p:txBody>
      </p:sp>
    </p:spTree>
    <p:extLst>
      <p:ext uri="{BB962C8B-B14F-4D97-AF65-F5344CB8AC3E}">
        <p14:creationId xmlns:p14="http://schemas.microsoft.com/office/powerpoint/2010/main" val="7531957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77">
          <a:extLst>
            <a:ext uri="{FF2B5EF4-FFF2-40B4-BE49-F238E27FC236}">
              <a16:creationId xmlns:a16="http://schemas.microsoft.com/office/drawing/2014/main" id="{505CFE08-0DF0-9429-8360-C06C4ACCEF5A}"/>
            </a:ext>
          </a:extLst>
        </p:cNvPr>
        <p:cNvGrpSpPr/>
        <p:nvPr/>
      </p:nvGrpSpPr>
      <p:grpSpPr>
        <a:xfrm>
          <a:off x="0" y="0"/>
          <a:ext cx="0" cy="0"/>
          <a:chOff x="0" y="0"/>
          <a:chExt cx="0" cy="0"/>
        </a:xfrm>
      </p:grpSpPr>
      <p:cxnSp>
        <p:nvCxnSpPr>
          <p:cNvPr id="79" name="Google Shape;79;p26">
            <a:extLst>
              <a:ext uri="{FF2B5EF4-FFF2-40B4-BE49-F238E27FC236}">
                <a16:creationId xmlns:a16="http://schemas.microsoft.com/office/drawing/2014/main" id="{5F351A82-1AC1-9B5F-64E4-C47A7D9D314A}"/>
              </a:ext>
            </a:extLst>
          </p:cNvPr>
          <p:cNvCxnSpPr/>
          <p:nvPr/>
        </p:nvCxnSpPr>
        <p:spPr>
          <a:xfrm>
            <a:off x="3686627" y="339502"/>
            <a:ext cx="442769" cy="0"/>
          </a:xfrm>
          <a:prstGeom prst="straightConnector1">
            <a:avLst/>
          </a:prstGeom>
          <a:noFill/>
          <a:ln w="44450" cap="flat" cmpd="sng">
            <a:solidFill>
              <a:schemeClr val="dk1"/>
            </a:solidFill>
            <a:prstDash val="solid"/>
            <a:round/>
            <a:headEnd type="none" w="sm" len="sm"/>
            <a:tailEnd type="none" w="sm" len="sm"/>
          </a:ln>
        </p:spPr>
      </p:cxnSp>
      <p:sp>
        <p:nvSpPr>
          <p:cNvPr id="82" name="Google Shape;82;p26">
            <a:extLst>
              <a:ext uri="{FF2B5EF4-FFF2-40B4-BE49-F238E27FC236}">
                <a16:creationId xmlns:a16="http://schemas.microsoft.com/office/drawing/2014/main" id="{75DF145A-3AE5-5568-8037-9A4BA9B971CC}"/>
              </a:ext>
            </a:extLst>
          </p:cNvPr>
          <p:cNvSpPr txBox="1"/>
          <p:nvPr/>
        </p:nvSpPr>
        <p:spPr>
          <a:xfrm rot="-5400000">
            <a:off x="1749649" y="3006958"/>
            <a:ext cx="2857500" cy="18466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pic>
        <p:nvPicPr>
          <p:cNvPr id="83" name="Google Shape;83;p26">
            <a:extLst>
              <a:ext uri="{FF2B5EF4-FFF2-40B4-BE49-F238E27FC236}">
                <a16:creationId xmlns:a16="http://schemas.microsoft.com/office/drawing/2014/main" id="{FBC53850-BEC3-CCBD-9505-68AF5ED43C43}"/>
              </a:ext>
            </a:extLst>
          </p:cNvPr>
          <p:cNvPicPr preferRelativeResize="0"/>
          <p:nvPr/>
        </p:nvPicPr>
        <p:blipFill rotWithShape="1">
          <a:blip r:embed="rId3">
            <a:alphaModFix/>
          </a:blip>
          <a:srcRect l="1902" t="7936" r="778" b="2399"/>
          <a:stretch/>
        </p:blipFill>
        <p:spPr>
          <a:xfrm>
            <a:off x="-6979" y="751"/>
            <a:ext cx="3210870" cy="4499687"/>
          </a:xfrm>
          <a:prstGeom prst="rect">
            <a:avLst/>
          </a:prstGeom>
          <a:noFill/>
          <a:ln>
            <a:noFill/>
          </a:ln>
        </p:spPr>
      </p:pic>
      <p:sp>
        <p:nvSpPr>
          <p:cNvPr id="84" name="Google Shape;84;p26">
            <a:extLst>
              <a:ext uri="{FF2B5EF4-FFF2-40B4-BE49-F238E27FC236}">
                <a16:creationId xmlns:a16="http://schemas.microsoft.com/office/drawing/2014/main" id="{09E60027-F151-12D2-345A-CE7499414998}"/>
              </a:ext>
            </a:extLst>
          </p:cNvPr>
          <p:cNvSpPr txBox="1"/>
          <p:nvPr/>
        </p:nvSpPr>
        <p:spPr>
          <a:xfrm rot="-5400000">
            <a:off x="1688681" y="2989170"/>
            <a:ext cx="2857500" cy="165036"/>
          </a:xfrm>
          <a:prstGeom prst="rect">
            <a:avLst/>
          </a:prstGeom>
          <a:noFill/>
          <a:ln>
            <a:noFill/>
          </a:ln>
        </p:spPr>
        <p:txBody>
          <a:bodyPr spcFirstLastPara="1" wrap="square" lIns="72000" tIns="36000" rIns="72000" bIns="360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sp>
        <p:nvSpPr>
          <p:cNvPr id="4" name="Textfeld 3">
            <a:extLst>
              <a:ext uri="{FF2B5EF4-FFF2-40B4-BE49-F238E27FC236}">
                <a16:creationId xmlns:a16="http://schemas.microsoft.com/office/drawing/2014/main" id="{16FBCE5A-C370-B5A3-03AC-C8C784954284}"/>
              </a:ext>
            </a:extLst>
          </p:cNvPr>
          <p:cNvSpPr txBox="1"/>
          <p:nvPr/>
        </p:nvSpPr>
        <p:spPr>
          <a:xfrm>
            <a:off x="3596740" y="368526"/>
            <a:ext cx="5392510" cy="353943"/>
          </a:xfrm>
          <a:prstGeom prst="rect">
            <a:avLst/>
          </a:prstGeom>
          <a:noFill/>
        </p:spPr>
        <p:txBody>
          <a:bodyPr wrap="square">
            <a:spAutoFit/>
          </a:bodyPr>
          <a:lstStyle/>
          <a:p>
            <a:pPr>
              <a:buClrTx/>
              <a:buFontTx/>
              <a:buNone/>
            </a:pPr>
            <a:r>
              <a:rPr lang="de-DE" sz="1700" b="1" kern="1200" dirty="0">
                <a:solidFill>
                  <a:srgbClr val="002F5D"/>
                </a:solidFill>
                <a:latin typeface="Roboto Condensed"/>
                <a:ea typeface="+mn-ea"/>
                <a:cs typeface="+mn-cs"/>
              </a:rPr>
              <a:t>Urteile</a:t>
            </a:r>
          </a:p>
        </p:txBody>
      </p:sp>
      <p:sp>
        <p:nvSpPr>
          <p:cNvPr id="3" name="Textfeld 2">
            <a:extLst>
              <a:ext uri="{FF2B5EF4-FFF2-40B4-BE49-F238E27FC236}">
                <a16:creationId xmlns:a16="http://schemas.microsoft.com/office/drawing/2014/main" id="{9F775614-0A2B-003F-7E00-3F2B2C2289F1}"/>
              </a:ext>
            </a:extLst>
          </p:cNvPr>
          <p:cNvSpPr txBox="1"/>
          <p:nvPr/>
        </p:nvSpPr>
        <p:spPr>
          <a:xfrm>
            <a:off x="3596740" y="843285"/>
            <a:ext cx="4521826" cy="784830"/>
          </a:xfrm>
          <a:prstGeom prst="rect">
            <a:avLst/>
          </a:prstGeom>
          <a:noFill/>
        </p:spPr>
        <p:txBody>
          <a:bodyPr wrap="square">
            <a:spAutoFit/>
          </a:bodyPr>
          <a:lstStyle/>
          <a:p>
            <a:pPr>
              <a:spcBef>
                <a:spcPts val="600"/>
              </a:spcBef>
            </a:pPr>
            <a:r>
              <a:rPr lang="de-DE" sz="1000" dirty="0">
                <a:solidFill>
                  <a:schemeClr val="tx1"/>
                </a:solidFill>
              </a:rPr>
              <a:t>Bundesverfassungsgericht, Urteil vom 17. Januar 2017 – 2 </a:t>
            </a:r>
            <a:r>
              <a:rPr lang="de-DE" sz="1000" dirty="0" err="1">
                <a:solidFill>
                  <a:schemeClr val="tx1"/>
                </a:solidFill>
              </a:rPr>
              <a:t>BvB</a:t>
            </a:r>
            <a:r>
              <a:rPr lang="de-DE" sz="1000" dirty="0">
                <a:solidFill>
                  <a:schemeClr val="tx1"/>
                </a:solidFill>
              </a:rPr>
              <a:t> 1/13, BVerfGE 144, 20.</a:t>
            </a:r>
          </a:p>
          <a:p>
            <a:pPr>
              <a:spcBef>
                <a:spcPts val="600"/>
              </a:spcBef>
            </a:pPr>
            <a:r>
              <a:rPr lang="de-DE" sz="1000" dirty="0">
                <a:solidFill>
                  <a:schemeClr val="tx1"/>
                </a:solidFill>
              </a:rPr>
              <a:t>Bundesverfassungsgericht, Urteil vom 15. Januar 1958 – 1 BvR 400/51, BVerfGE 7, 198.</a:t>
            </a:r>
          </a:p>
        </p:txBody>
      </p:sp>
    </p:spTree>
    <p:extLst>
      <p:ext uri="{BB962C8B-B14F-4D97-AF65-F5344CB8AC3E}">
        <p14:creationId xmlns:p14="http://schemas.microsoft.com/office/powerpoint/2010/main" val="14636113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16"/>
          <p:cNvSpPr/>
          <p:nvPr/>
        </p:nvSpPr>
        <p:spPr>
          <a:xfrm>
            <a:off x="0" y="-2"/>
            <a:ext cx="9161937" cy="45000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Roboto Condensed"/>
              <a:ea typeface="Roboto Condensed"/>
              <a:cs typeface="Roboto Condensed"/>
              <a:sym typeface="Roboto Condensed"/>
            </a:endParaRPr>
          </a:p>
        </p:txBody>
      </p:sp>
      <p:pic>
        <p:nvPicPr>
          <p:cNvPr id="342" name="Google Shape;342;p16" descr="T:\mav\Corporate Design\Originaldaten\CD_FSU\PowerPoint\PPP_Präsident\bilder\uni_siegel_blau.png"/>
          <p:cNvPicPr preferRelativeResize="0"/>
          <p:nvPr/>
        </p:nvPicPr>
        <p:blipFill rotWithShape="1">
          <a:blip r:embed="rId3">
            <a:alphaModFix/>
          </a:blip>
          <a:srcRect l="-5662" t="10877" r="22087" b="26900"/>
          <a:stretch/>
        </p:blipFill>
        <p:spPr>
          <a:xfrm>
            <a:off x="3111768" y="0"/>
            <a:ext cx="6044400" cy="4500000"/>
          </a:xfrm>
          <a:prstGeom prst="rect">
            <a:avLst/>
          </a:prstGeom>
          <a:noFill/>
          <a:ln>
            <a:noFill/>
          </a:ln>
        </p:spPr>
      </p:pic>
      <p:sp>
        <p:nvSpPr>
          <p:cNvPr id="343" name="Google Shape;343;p16"/>
          <p:cNvSpPr/>
          <p:nvPr/>
        </p:nvSpPr>
        <p:spPr>
          <a:xfrm>
            <a:off x="473853" y="2933369"/>
            <a:ext cx="3350723" cy="1114756"/>
          </a:xfrm>
          <a:prstGeom prst="rect">
            <a:avLst/>
          </a:pr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Roboto Condensed"/>
              <a:ea typeface="Roboto Condensed"/>
              <a:cs typeface="Roboto Condensed"/>
              <a:sym typeface="Roboto Condensed"/>
            </a:endParaRPr>
          </a:p>
        </p:txBody>
      </p:sp>
      <p:cxnSp>
        <p:nvCxnSpPr>
          <p:cNvPr id="344" name="Google Shape;344;p16"/>
          <p:cNvCxnSpPr/>
          <p:nvPr/>
        </p:nvCxnSpPr>
        <p:spPr>
          <a:xfrm>
            <a:off x="689814" y="3176628"/>
            <a:ext cx="360000" cy="0"/>
          </a:xfrm>
          <a:prstGeom prst="straightConnector1">
            <a:avLst/>
          </a:prstGeom>
          <a:noFill/>
          <a:ln w="44450" cap="flat" cmpd="sng">
            <a:solidFill>
              <a:schemeClr val="dk1"/>
            </a:solidFill>
            <a:prstDash val="solid"/>
            <a:round/>
            <a:headEnd type="none" w="sm" len="sm"/>
            <a:tailEnd type="none" w="sm" len="sm"/>
          </a:ln>
        </p:spPr>
      </p:cxnSp>
      <p:sp>
        <p:nvSpPr>
          <p:cNvPr id="345" name="Google Shape;345;p16"/>
          <p:cNvSpPr txBox="1"/>
          <p:nvPr/>
        </p:nvSpPr>
        <p:spPr>
          <a:xfrm>
            <a:off x="689814" y="3261029"/>
            <a:ext cx="3015493" cy="707886"/>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de-DE" sz="2000" b="0" i="0" u="none" strike="noStrike" cap="none">
                <a:solidFill>
                  <a:schemeClr val="dk1"/>
                </a:solidFill>
                <a:latin typeface="Palatino Linotype"/>
                <a:ea typeface="Palatino Linotype"/>
                <a:cs typeface="Palatino Linotype"/>
                <a:sym typeface="Palatino Linotype"/>
              </a:rPr>
              <a:t>Vielen Dank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r>
              <a:rPr lang="de-DE" sz="2000" b="0" i="0" u="none" strike="noStrike" cap="none">
                <a:solidFill>
                  <a:schemeClr val="dk1"/>
                </a:solidFill>
                <a:latin typeface="Palatino Linotype"/>
                <a:ea typeface="Palatino Linotype"/>
                <a:cs typeface="Palatino Linotype"/>
                <a:sym typeface="Palatino Linotype"/>
              </a:rPr>
              <a:t>für Ihre Aufmerksamkeit!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7">
          <a:extLst>
            <a:ext uri="{FF2B5EF4-FFF2-40B4-BE49-F238E27FC236}">
              <a16:creationId xmlns:a16="http://schemas.microsoft.com/office/drawing/2014/main" id="{54562CCC-C35F-DD94-D961-809513F85ED0}"/>
            </a:ext>
          </a:extLst>
        </p:cNvPr>
        <p:cNvGrpSpPr/>
        <p:nvPr/>
      </p:nvGrpSpPr>
      <p:grpSpPr>
        <a:xfrm>
          <a:off x="0" y="0"/>
          <a:ext cx="0" cy="0"/>
          <a:chOff x="0" y="0"/>
          <a:chExt cx="0" cy="0"/>
        </a:xfrm>
      </p:grpSpPr>
      <p:sp>
        <p:nvSpPr>
          <p:cNvPr id="82" name="Google Shape;82;p26">
            <a:extLst>
              <a:ext uri="{FF2B5EF4-FFF2-40B4-BE49-F238E27FC236}">
                <a16:creationId xmlns:a16="http://schemas.microsoft.com/office/drawing/2014/main" id="{67E3B99A-268B-4A12-4E5A-47BAFD35B27D}"/>
              </a:ext>
            </a:extLst>
          </p:cNvPr>
          <p:cNvSpPr txBox="1"/>
          <p:nvPr/>
        </p:nvSpPr>
        <p:spPr>
          <a:xfrm rot="-5400000">
            <a:off x="1749649" y="3006958"/>
            <a:ext cx="2857500" cy="18466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pic>
        <p:nvPicPr>
          <p:cNvPr id="83" name="Google Shape;83;p26">
            <a:extLst>
              <a:ext uri="{FF2B5EF4-FFF2-40B4-BE49-F238E27FC236}">
                <a16:creationId xmlns:a16="http://schemas.microsoft.com/office/drawing/2014/main" id="{BC2CA62A-30C2-49C7-BA6E-0BF1B7858C75}"/>
              </a:ext>
            </a:extLst>
          </p:cNvPr>
          <p:cNvPicPr preferRelativeResize="0"/>
          <p:nvPr/>
        </p:nvPicPr>
        <p:blipFill rotWithShape="1">
          <a:blip r:embed="rId3">
            <a:alphaModFix/>
          </a:blip>
          <a:srcRect l="1902" t="7936" r="778" b="2399"/>
          <a:stretch/>
        </p:blipFill>
        <p:spPr>
          <a:xfrm>
            <a:off x="-6979" y="751"/>
            <a:ext cx="3210870" cy="4499687"/>
          </a:xfrm>
          <a:prstGeom prst="rect">
            <a:avLst/>
          </a:prstGeom>
          <a:noFill/>
          <a:ln>
            <a:noFill/>
          </a:ln>
        </p:spPr>
      </p:pic>
      <p:sp>
        <p:nvSpPr>
          <p:cNvPr id="84" name="Google Shape;84;p26">
            <a:extLst>
              <a:ext uri="{FF2B5EF4-FFF2-40B4-BE49-F238E27FC236}">
                <a16:creationId xmlns:a16="http://schemas.microsoft.com/office/drawing/2014/main" id="{45B5DE9E-99FC-44A7-A6A5-94FB4C4CAC6E}"/>
              </a:ext>
            </a:extLst>
          </p:cNvPr>
          <p:cNvSpPr txBox="1"/>
          <p:nvPr/>
        </p:nvSpPr>
        <p:spPr>
          <a:xfrm rot="-5400000">
            <a:off x="1688681" y="2989170"/>
            <a:ext cx="2857500" cy="165036"/>
          </a:xfrm>
          <a:prstGeom prst="rect">
            <a:avLst/>
          </a:prstGeom>
          <a:noFill/>
          <a:ln>
            <a:noFill/>
          </a:ln>
        </p:spPr>
        <p:txBody>
          <a:bodyPr spcFirstLastPara="1" wrap="square" lIns="72000" tIns="36000" rIns="72000" bIns="360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pic>
        <p:nvPicPr>
          <p:cNvPr id="7" name="Grafik 6">
            <a:extLst>
              <a:ext uri="{FF2B5EF4-FFF2-40B4-BE49-F238E27FC236}">
                <a16:creationId xmlns:a16="http://schemas.microsoft.com/office/drawing/2014/main" id="{91E4193C-ADD1-3801-55DD-FEF44BDCEB76}"/>
              </a:ext>
            </a:extLst>
          </p:cNvPr>
          <p:cNvPicPr>
            <a:picLocks noChangeAspect="1"/>
          </p:cNvPicPr>
          <p:nvPr/>
        </p:nvPicPr>
        <p:blipFill>
          <a:blip r:embed="rId4"/>
          <a:stretch>
            <a:fillRect/>
          </a:stretch>
        </p:blipFill>
        <p:spPr>
          <a:xfrm>
            <a:off x="3451320" y="220417"/>
            <a:ext cx="2488791" cy="2194579"/>
          </a:xfrm>
          <a:prstGeom prst="rect">
            <a:avLst/>
          </a:prstGeom>
        </p:spPr>
      </p:pic>
      <p:pic>
        <p:nvPicPr>
          <p:cNvPr id="10" name="Grafik 9">
            <a:extLst>
              <a:ext uri="{FF2B5EF4-FFF2-40B4-BE49-F238E27FC236}">
                <a16:creationId xmlns:a16="http://schemas.microsoft.com/office/drawing/2014/main" id="{B2B99FF4-D2EA-B527-5B93-5B27B5069CD4}"/>
              </a:ext>
            </a:extLst>
          </p:cNvPr>
          <p:cNvPicPr>
            <a:picLocks noChangeAspect="1"/>
          </p:cNvPicPr>
          <p:nvPr/>
        </p:nvPicPr>
        <p:blipFill>
          <a:blip r:embed="rId5"/>
          <a:stretch>
            <a:fillRect/>
          </a:stretch>
        </p:blipFill>
        <p:spPr>
          <a:xfrm>
            <a:off x="3829090" y="2927159"/>
            <a:ext cx="3356838" cy="1487007"/>
          </a:xfrm>
          <a:prstGeom prst="rect">
            <a:avLst/>
          </a:prstGeom>
        </p:spPr>
      </p:pic>
      <p:pic>
        <p:nvPicPr>
          <p:cNvPr id="15" name="Grafik 14">
            <a:extLst>
              <a:ext uri="{FF2B5EF4-FFF2-40B4-BE49-F238E27FC236}">
                <a16:creationId xmlns:a16="http://schemas.microsoft.com/office/drawing/2014/main" id="{A10555F3-01EE-746C-7F67-1DB44F1EE084}"/>
              </a:ext>
            </a:extLst>
          </p:cNvPr>
          <p:cNvPicPr>
            <a:picLocks noChangeAspect="1"/>
          </p:cNvPicPr>
          <p:nvPr/>
        </p:nvPicPr>
        <p:blipFill>
          <a:blip r:embed="rId6"/>
          <a:stretch>
            <a:fillRect/>
          </a:stretch>
        </p:blipFill>
        <p:spPr>
          <a:xfrm>
            <a:off x="5051056" y="1433686"/>
            <a:ext cx="3674934" cy="1665605"/>
          </a:xfrm>
          <a:prstGeom prst="rect">
            <a:avLst/>
          </a:prstGeom>
        </p:spPr>
      </p:pic>
    </p:spTree>
    <p:extLst>
      <p:ext uri="{BB962C8B-B14F-4D97-AF65-F5344CB8AC3E}">
        <p14:creationId xmlns:p14="http://schemas.microsoft.com/office/powerpoint/2010/main" val="22246042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7">
          <a:extLst>
            <a:ext uri="{FF2B5EF4-FFF2-40B4-BE49-F238E27FC236}">
              <a16:creationId xmlns:a16="http://schemas.microsoft.com/office/drawing/2014/main" id="{0AF45EFD-6851-06D9-7CF0-465E8E86664A}"/>
            </a:ext>
          </a:extLst>
        </p:cNvPr>
        <p:cNvGrpSpPr/>
        <p:nvPr/>
      </p:nvGrpSpPr>
      <p:grpSpPr>
        <a:xfrm>
          <a:off x="0" y="0"/>
          <a:ext cx="0" cy="0"/>
          <a:chOff x="0" y="0"/>
          <a:chExt cx="0" cy="0"/>
        </a:xfrm>
      </p:grpSpPr>
      <p:sp>
        <p:nvSpPr>
          <p:cNvPr id="82" name="Google Shape;82;p26">
            <a:extLst>
              <a:ext uri="{FF2B5EF4-FFF2-40B4-BE49-F238E27FC236}">
                <a16:creationId xmlns:a16="http://schemas.microsoft.com/office/drawing/2014/main" id="{CCE85C11-22E9-556B-0775-D82C48A0A5C4}"/>
              </a:ext>
            </a:extLst>
          </p:cNvPr>
          <p:cNvSpPr txBox="1"/>
          <p:nvPr/>
        </p:nvSpPr>
        <p:spPr>
          <a:xfrm rot="-5400000">
            <a:off x="1749649" y="3006958"/>
            <a:ext cx="2857500" cy="18466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pic>
        <p:nvPicPr>
          <p:cNvPr id="83" name="Google Shape;83;p26">
            <a:extLst>
              <a:ext uri="{FF2B5EF4-FFF2-40B4-BE49-F238E27FC236}">
                <a16:creationId xmlns:a16="http://schemas.microsoft.com/office/drawing/2014/main" id="{BC838B0E-5A90-EA03-CF7A-999F4AB9381B}"/>
              </a:ext>
            </a:extLst>
          </p:cNvPr>
          <p:cNvPicPr preferRelativeResize="0"/>
          <p:nvPr/>
        </p:nvPicPr>
        <p:blipFill rotWithShape="1">
          <a:blip r:embed="rId3">
            <a:alphaModFix/>
          </a:blip>
          <a:srcRect l="1902" t="7936" r="778" b="2399"/>
          <a:stretch/>
        </p:blipFill>
        <p:spPr>
          <a:xfrm>
            <a:off x="-6979" y="751"/>
            <a:ext cx="3210870" cy="4499687"/>
          </a:xfrm>
          <a:prstGeom prst="rect">
            <a:avLst/>
          </a:prstGeom>
          <a:noFill/>
          <a:ln>
            <a:noFill/>
          </a:ln>
        </p:spPr>
      </p:pic>
      <p:sp>
        <p:nvSpPr>
          <p:cNvPr id="84" name="Google Shape;84;p26">
            <a:extLst>
              <a:ext uri="{FF2B5EF4-FFF2-40B4-BE49-F238E27FC236}">
                <a16:creationId xmlns:a16="http://schemas.microsoft.com/office/drawing/2014/main" id="{9200EFB3-1E72-425E-3B97-B8E49C5C0593}"/>
              </a:ext>
            </a:extLst>
          </p:cNvPr>
          <p:cNvSpPr txBox="1"/>
          <p:nvPr/>
        </p:nvSpPr>
        <p:spPr>
          <a:xfrm rot="-5400000">
            <a:off x="1688681" y="2989170"/>
            <a:ext cx="2857500" cy="165036"/>
          </a:xfrm>
          <a:prstGeom prst="rect">
            <a:avLst/>
          </a:prstGeom>
          <a:noFill/>
          <a:ln>
            <a:noFill/>
          </a:ln>
        </p:spPr>
        <p:txBody>
          <a:bodyPr spcFirstLastPara="1" wrap="square" lIns="72000" tIns="36000" rIns="72000" bIns="360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pic>
        <p:nvPicPr>
          <p:cNvPr id="2" name="Grafik 1">
            <a:extLst>
              <a:ext uri="{FF2B5EF4-FFF2-40B4-BE49-F238E27FC236}">
                <a16:creationId xmlns:a16="http://schemas.microsoft.com/office/drawing/2014/main" id="{22364C98-51D7-5C7C-44E4-2FCB55CB044A}"/>
              </a:ext>
            </a:extLst>
          </p:cNvPr>
          <p:cNvPicPr>
            <a:picLocks noChangeAspect="1"/>
          </p:cNvPicPr>
          <p:nvPr/>
        </p:nvPicPr>
        <p:blipFill>
          <a:blip r:embed="rId4"/>
          <a:stretch>
            <a:fillRect/>
          </a:stretch>
        </p:blipFill>
        <p:spPr>
          <a:xfrm>
            <a:off x="3382466" y="176070"/>
            <a:ext cx="1489045" cy="576404"/>
          </a:xfrm>
          <a:prstGeom prst="rect">
            <a:avLst/>
          </a:prstGeom>
        </p:spPr>
      </p:pic>
      <p:pic>
        <p:nvPicPr>
          <p:cNvPr id="3" name="Grafik 2">
            <a:extLst>
              <a:ext uri="{FF2B5EF4-FFF2-40B4-BE49-F238E27FC236}">
                <a16:creationId xmlns:a16="http://schemas.microsoft.com/office/drawing/2014/main" id="{C24A39F3-7FA0-DE91-C29E-3728BED8D0B8}"/>
              </a:ext>
            </a:extLst>
          </p:cNvPr>
          <p:cNvPicPr>
            <a:picLocks noChangeAspect="1"/>
          </p:cNvPicPr>
          <p:nvPr/>
        </p:nvPicPr>
        <p:blipFill>
          <a:blip r:embed="rId5"/>
          <a:stretch>
            <a:fillRect/>
          </a:stretch>
        </p:blipFill>
        <p:spPr>
          <a:xfrm>
            <a:off x="5283649" y="176070"/>
            <a:ext cx="1309687" cy="871537"/>
          </a:xfrm>
          <a:prstGeom prst="rect">
            <a:avLst/>
          </a:prstGeom>
        </p:spPr>
      </p:pic>
      <p:pic>
        <p:nvPicPr>
          <p:cNvPr id="5" name="Grafik 4">
            <a:extLst>
              <a:ext uri="{FF2B5EF4-FFF2-40B4-BE49-F238E27FC236}">
                <a16:creationId xmlns:a16="http://schemas.microsoft.com/office/drawing/2014/main" id="{FA70B0C9-D703-9224-87A8-9A09ACDDEE91}"/>
              </a:ext>
            </a:extLst>
          </p:cNvPr>
          <p:cNvPicPr>
            <a:picLocks noChangeAspect="1"/>
          </p:cNvPicPr>
          <p:nvPr/>
        </p:nvPicPr>
        <p:blipFill>
          <a:blip r:embed="rId6"/>
          <a:stretch>
            <a:fillRect/>
          </a:stretch>
        </p:blipFill>
        <p:spPr>
          <a:xfrm>
            <a:off x="3382466" y="3213813"/>
            <a:ext cx="1294312" cy="970735"/>
          </a:xfrm>
          <a:prstGeom prst="rect">
            <a:avLst/>
          </a:prstGeom>
        </p:spPr>
      </p:pic>
      <p:pic>
        <p:nvPicPr>
          <p:cNvPr id="6" name="Grafik 5">
            <a:extLst>
              <a:ext uri="{FF2B5EF4-FFF2-40B4-BE49-F238E27FC236}">
                <a16:creationId xmlns:a16="http://schemas.microsoft.com/office/drawing/2014/main" id="{64CD21C8-47CC-A649-A770-BEB73CAA55F1}"/>
              </a:ext>
            </a:extLst>
          </p:cNvPr>
          <p:cNvPicPr>
            <a:picLocks noChangeAspect="1"/>
          </p:cNvPicPr>
          <p:nvPr/>
        </p:nvPicPr>
        <p:blipFill>
          <a:blip r:embed="rId7"/>
          <a:stretch>
            <a:fillRect/>
          </a:stretch>
        </p:blipFill>
        <p:spPr>
          <a:xfrm>
            <a:off x="4729857" y="3213813"/>
            <a:ext cx="1869957" cy="1051851"/>
          </a:xfrm>
          <a:prstGeom prst="rect">
            <a:avLst/>
          </a:prstGeom>
        </p:spPr>
      </p:pic>
      <p:pic>
        <p:nvPicPr>
          <p:cNvPr id="9" name="Grafik 8">
            <a:extLst>
              <a:ext uri="{FF2B5EF4-FFF2-40B4-BE49-F238E27FC236}">
                <a16:creationId xmlns:a16="http://schemas.microsoft.com/office/drawing/2014/main" id="{536EEC7B-5807-3925-9B6C-1CCB5FA75013}"/>
              </a:ext>
            </a:extLst>
          </p:cNvPr>
          <p:cNvPicPr>
            <a:picLocks noChangeAspect="1"/>
          </p:cNvPicPr>
          <p:nvPr/>
        </p:nvPicPr>
        <p:blipFill>
          <a:blip r:embed="rId8"/>
          <a:stretch>
            <a:fillRect/>
          </a:stretch>
        </p:blipFill>
        <p:spPr>
          <a:xfrm>
            <a:off x="3382466" y="1210274"/>
            <a:ext cx="3210870" cy="1832539"/>
          </a:xfrm>
          <a:prstGeom prst="rect">
            <a:avLst/>
          </a:prstGeom>
        </p:spPr>
      </p:pic>
      <p:cxnSp>
        <p:nvCxnSpPr>
          <p:cNvPr id="11" name="Gerader Verbinder 10">
            <a:extLst>
              <a:ext uri="{FF2B5EF4-FFF2-40B4-BE49-F238E27FC236}">
                <a16:creationId xmlns:a16="http://schemas.microsoft.com/office/drawing/2014/main" id="{D5EA1C7A-F49F-6853-ADF0-8184B6C774BF}"/>
              </a:ext>
            </a:extLst>
          </p:cNvPr>
          <p:cNvCxnSpPr/>
          <p:nvPr/>
        </p:nvCxnSpPr>
        <p:spPr>
          <a:xfrm>
            <a:off x="6805748" y="163663"/>
            <a:ext cx="0" cy="4173861"/>
          </a:xfrm>
          <a:prstGeom prst="line">
            <a:avLst/>
          </a:prstGeom>
          <a:ln>
            <a:prstDash val="dash"/>
          </a:ln>
        </p:spPr>
        <p:style>
          <a:lnRef idx="1">
            <a:schemeClr val="accent1"/>
          </a:lnRef>
          <a:fillRef idx="0">
            <a:schemeClr val="accent1"/>
          </a:fillRef>
          <a:effectRef idx="0">
            <a:schemeClr val="accent1"/>
          </a:effectRef>
          <a:fontRef idx="minor">
            <a:schemeClr val="tx1"/>
          </a:fontRef>
        </p:style>
      </p:cxnSp>
      <p:pic>
        <p:nvPicPr>
          <p:cNvPr id="12" name="Grafik 11">
            <a:extLst>
              <a:ext uri="{FF2B5EF4-FFF2-40B4-BE49-F238E27FC236}">
                <a16:creationId xmlns:a16="http://schemas.microsoft.com/office/drawing/2014/main" id="{FF372DB3-9CD4-3B0E-5929-EC64F56F333C}"/>
              </a:ext>
            </a:extLst>
          </p:cNvPr>
          <p:cNvPicPr>
            <a:picLocks noChangeAspect="1"/>
          </p:cNvPicPr>
          <p:nvPr/>
        </p:nvPicPr>
        <p:blipFill>
          <a:blip r:embed="rId9"/>
          <a:stretch>
            <a:fillRect/>
          </a:stretch>
        </p:blipFill>
        <p:spPr>
          <a:xfrm>
            <a:off x="6951269" y="176070"/>
            <a:ext cx="1974614" cy="1034204"/>
          </a:xfrm>
          <a:prstGeom prst="rect">
            <a:avLst/>
          </a:prstGeom>
        </p:spPr>
      </p:pic>
      <p:pic>
        <p:nvPicPr>
          <p:cNvPr id="13" name="Grafik 12">
            <a:extLst>
              <a:ext uri="{FF2B5EF4-FFF2-40B4-BE49-F238E27FC236}">
                <a16:creationId xmlns:a16="http://schemas.microsoft.com/office/drawing/2014/main" id="{12927685-AA7C-EA1B-72B2-CB391D25BE28}"/>
              </a:ext>
            </a:extLst>
          </p:cNvPr>
          <p:cNvPicPr>
            <a:picLocks noChangeAspect="1"/>
          </p:cNvPicPr>
          <p:nvPr/>
        </p:nvPicPr>
        <p:blipFill>
          <a:blip r:embed="rId10"/>
          <a:stretch>
            <a:fillRect/>
          </a:stretch>
        </p:blipFill>
        <p:spPr>
          <a:xfrm>
            <a:off x="7347856" y="1345149"/>
            <a:ext cx="1085584" cy="1868666"/>
          </a:xfrm>
          <a:prstGeom prst="rect">
            <a:avLst/>
          </a:prstGeom>
        </p:spPr>
      </p:pic>
      <p:cxnSp>
        <p:nvCxnSpPr>
          <p:cNvPr id="17" name="Gerader Verbinder 16">
            <a:extLst>
              <a:ext uri="{FF2B5EF4-FFF2-40B4-BE49-F238E27FC236}">
                <a16:creationId xmlns:a16="http://schemas.microsoft.com/office/drawing/2014/main" id="{E584FF93-C012-3E22-A35F-509542A69A4F}"/>
              </a:ext>
            </a:extLst>
          </p:cNvPr>
          <p:cNvCxnSpPr/>
          <p:nvPr/>
        </p:nvCxnSpPr>
        <p:spPr>
          <a:xfrm>
            <a:off x="6890657" y="3363685"/>
            <a:ext cx="2035226"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pic>
        <p:nvPicPr>
          <p:cNvPr id="19" name="Grafik 18">
            <a:extLst>
              <a:ext uri="{FF2B5EF4-FFF2-40B4-BE49-F238E27FC236}">
                <a16:creationId xmlns:a16="http://schemas.microsoft.com/office/drawing/2014/main" id="{C0C466C8-9F90-DA75-2DD8-9BC01839FC72}"/>
              </a:ext>
            </a:extLst>
          </p:cNvPr>
          <p:cNvPicPr>
            <a:picLocks noChangeAspect="1"/>
          </p:cNvPicPr>
          <p:nvPr/>
        </p:nvPicPr>
        <p:blipFill>
          <a:blip r:embed="rId11"/>
          <a:stretch>
            <a:fillRect/>
          </a:stretch>
        </p:blipFill>
        <p:spPr>
          <a:xfrm>
            <a:off x="7018161" y="3466230"/>
            <a:ext cx="1869157" cy="986878"/>
          </a:xfrm>
          <a:prstGeom prst="rect">
            <a:avLst/>
          </a:prstGeom>
        </p:spPr>
      </p:pic>
    </p:spTree>
    <p:extLst>
      <p:ext uri="{BB962C8B-B14F-4D97-AF65-F5344CB8AC3E}">
        <p14:creationId xmlns:p14="http://schemas.microsoft.com/office/powerpoint/2010/main" val="1525465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a:extLst>
            <a:ext uri="{FF2B5EF4-FFF2-40B4-BE49-F238E27FC236}">
              <a16:creationId xmlns:a16="http://schemas.microsoft.com/office/drawing/2014/main" id="{9AC4FC16-1E40-280B-83C3-7A9B91184E71}"/>
            </a:ext>
          </a:extLst>
        </p:cNvPr>
        <p:cNvGrpSpPr/>
        <p:nvPr/>
      </p:nvGrpSpPr>
      <p:grpSpPr>
        <a:xfrm>
          <a:off x="0" y="0"/>
          <a:ext cx="0" cy="0"/>
          <a:chOff x="0" y="0"/>
          <a:chExt cx="0" cy="0"/>
        </a:xfrm>
      </p:grpSpPr>
      <p:graphicFrame>
        <p:nvGraphicFramePr>
          <p:cNvPr id="9" name="Tabelle 8">
            <a:extLst>
              <a:ext uri="{FF2B5EF4-FFF2-40B4-BE49-F238E27FC236}">
                <a16:creationId xmlns:a16="http://schemas.microsoft.com/office/drawing/2014/main" id="{79530BCD-96D7-903E-A1A0-1845F65F39E7}"/>
              </a:ext>
            </a:extLst>
          </p:cNvPr>
          <p:cNvGraphicFramePr>
            <a:graphicFrameLocks noGrp="1"/>
          </p:cNvGraphicFramePr>
          <p:nvPr>
            <p:extLst>
              <p:ext uri="{D42A27DB-BD31-4B8C-83A1-F6EECF244321}">
                <p14:modId xmlns:p14="http://schemas.microsoft.com/office/powerpoint/2010/main" val="1395563447"/>
              </p:ext>
            </p:extLst>
          </p:nvPr>
        </p:nvGraphicFramePr>
        <p:xfrm>
          <a:off x="3651030" y="2004687"/>
          <a:ext cx="5181624" cy="3048000"/>
        </p:xfrm>
        <a:graphic>
          <a:graphicData uri="http://schemas.openxmlformats.org/drawingml/2006/table">
            <a:tbl>
              <a:tblPr firstRow="1" bandRow="1">
                <a:tableStyleId>{7333D819-64B6-487D-AA7C-072B04893FC7}</a:tableStyleId>
              </a:tblPr>
              <a:tblGrid>
                <a:gridCol w="2590812">
                  <a:extLst>
                    <a:ext uri="{9D8B030D-6E8A-4147-A177-3AD203B41FA5}">
                      <a16:colId xmlns:a16="http://schemas.microsoft.com/office/drawing/2014/main" val="426322079"/>
                    </a:ext>
                  </a:extLst>
                </a:gridCol>
                <a:gridCol w="2590812">
                  <a:extLst>
                    <a:ext uri="{9D8B030D-6E8A-4147-A177-3AD203B41FA5}">
                      <a16:colId xmlns:a16="http://schemas.microsoft.com/office/drawing/2014/main" val="2998057423"/>
                    </a:ext>
                  </a:extLst>
                </a:gridCol>
              </a:tblGrid>
              <a:tr h="176972">
                <a:tc>
                  <a:txBody>
                    <a:bodyPr/>
                    <a:lstStyle/>
                    <a:p>
                      <a:pPr algn="ctr"/>
                      <a:r>
                        <a:rPr lang="de-DE" sz="1200" dirty="0"/>
                        <a:t>Klassischer Perfektionismus</a:t>
                      </a:r>
                    </a:p>
                  </a:txBody>
                  <a:tcPr/>
                </a:tc>
                <a:tc>
                  <a:txBody>
                    <a:bodyPr/>
                    <a:lstStyle/>
                    <a:p>
                      <a:pPr algn="ctr"/>
                      <a:r>
                        <a:rPr lang="de-DE" sz="1200" dirty="0"/>
                        <a:t>Klassischer Liberalismus</a:t>
                      </a:r>
                    </a:p>
                  </a:txBody>
                  <a:tcPr/>
                </a:tc>
                <a:extLst>
                  <a:ext uri="{0D108BD9-81ED-4DB2-BD59-A6C34878D82A}">
                    <a16:rowId xmlns:a16="http://schemas.microsoft.com/office/drawing/2014/main" val="4018204430"/>
                  </a:ext>
                </a:extLst>
              </a:tr>
              <a:tr h="176972">
                <a:tc>
                  <a:txBody>
                    <a:bodyPr/>
                    <a:lstStyle/>
                    <a:p>
                      <a:pPr marL="171450" indent="-171450">
                        <a:buFontTx/>
                        <a:buChar char="-"/>
                      </a:pPr>
                      <a:r>
                        <a:rPr lang="de-DE" sz="1200" dirty="0"/>
                        <a:t>Behauptung objektiver Güter und höchster Lebensziele</a:t>
                      </a:r>
                    </a:p>
                    <a:p>
                      <a:pPr marL="171450" indent="-171450">
                        <a:buFontTx/>
                        <a:buChar char="-"/>
                      </a:pPr>
                      <a:r>
                        <a:rPr lang="de-DE" sz="1200" b="1" dirty="0"/>
                        <a:t>Aristoteles:</a:t>
                      </a:r>
                      <a:r>
                        <a:rPr lang="de-DE" sz="1200" dirty="0"/>
                        <a:t> Tugenden wie Tapferkeit, Besonnenheit, Gerechtigkeit</a:t>
                      </a:r>
                    </a:p>
                    <a:p>
                      <a:pPr marL="171450" indent="-171450">
                        <a:buFontTx/>
                        <a:buChar char="-"/>
                      </a:pPr>
                      <a:r>
                        <a:rPr lang="de-DE" sz="1200" b="1" dirty="0"/>
                        <a:t>Staat:</a:t>
                      </a:r>
                      <a:r>
                        <a:rPr lang="de-DE" sz="1200" dirty="0"/>
                        <a:t> Förderung des Guten</a:t>
                      </a:r>
                    </a:p>
                    <a:p>
                      <a:pPr marL="171450" indent="-171450">
                        <a:buFontTx/>
                        <a:buChar char="-"/>
                      </a:pPr>
                      <a:r>
                        <a:rPr lang="de-DE" sz="1200" b="1" dirty="0"/>
                        <a:t>Aufgabe der Schule: </a:t>
                      </a:r>
                      <a:r>
                        <a:rPr lang="de-DE" sz="1200" dirty="0"/>
                        <a:t>Einführung in das tugendhafte Verhalten und das Gute Leben (Nicht-Neutralität)</a:t>
                      </a:r>
                    </a:p>
                    <a:p>
                      <a:pPr marL="171450" indent="-171450">
                        <a:buFontTx/>
                        <a:buChar char="-"/>
                      </a:pPr>
                      <a:r>
                        <a:rPr lang="de-DE" sz="1200" b="1" dirty="0"/>
                        <a:t>Element perfektionistischer Bildungspolitik: </a:t>
                      </a:r>
                      <a:r>
                        <a:rPr lang="de-DE" sz="1200" dirty="0"/>
                        <a:t>Vorrangstellung von Heimatliebe, nationaler Identität, kultureller Homogenität und Zusammenhalt </a:t>
                      </a:r>
                      <a:r>
                        <a:rPr lang="de-DE" sz="800" dirty="0"/>
                        <a:t>(Nicolai/</a:t>
                      </a:r>
                      <a:r>
                        <a:rPr lang="de-DE" sz="800" dirty="0" err="1"/>
                        <a:t>Gawert</a:t>
                      </a:r>
                      <a:r>
                        <a:rPr lang="de-DE" sz="800" dirty="0"/>
                        <a:t>/Saur 2025; Rasmussen 2025)</a:t>
                      </a:r>
                      <a:endParaRPr lang="de-DE" sz="1200" dirty="0"/>
                    </a:p>
                  </a:txBody>
                  <a:tcPr/>
                </a:tc>
                <a:tc>
                  <a:txBody>
                    <a:bodyPr/>
                    <a:lstStyle/>
                    <a:p>
                      <a:pPr marL="171450" indent="-171450">
                        <a:buFontTx/>
                        <a:buChar char="-"/>
                      </a:pPr>
                      <a:r>
                        <a:rPr lang="de-DE" sz="1200" dirty="0"/>
                        <a:t>skeptisch gegenüber objektiven Gütern und höchsten Lebenszielen</a:t>
                      </a:r>
                    </a:p>
                    <a:p>
                      <a:pPr marL="171450" indent="-171450">
                        <a:buFontTx/>
                        <a:buChar char="-"/>
                      </a:pPr>
                      <a:r>
                        <a:rPr lang="de-DE" sz="1200" b="1" dirty="0"/>
                        <a:t>Mill: </a:t>
                      </a:r>
                      <a:r>
                        <a:rPr lang="de-DE" sz="1200" dirty="0"/>
                        <a:t>Festlegungen schaden Autonomie und ges. Nutzen</a:t>
                      </a:r>
                    </a:p>
                    <a:p>
                      <a:pPr marL="171450" indent="-171450">
                        <a:buFontTx/>
                        <a:buChar char="-"/>
                      </a:pPr>
                      <a:r>
                        <a:rPr lang="de-DE" sz="1200" b="1" dirty="0"/>
                        <a:t>Staat:</a:t>
                      </a:r>
                      <a:r>
                        <a:rPr lang="de-DE" sz="1200" dirty="0"/>
                        <a:t> keine Einmischung und Parteinahme</a:t>
                      </a:r>
                    </a:p>
                    <a:p>
                      <a:pPr marL="171450" indent="-171450">
                        <a:buFontTx/>
                        <a:buChar char="-"/>
                      </a:pPr>
                      <a:r>
                        <a:rPr lang="de-DE" sz="1200" b="1" dirty="0"/>
                        <a:t>Aufgabe der Schule:</a:t>
                      </a:r>
                      <a:r>
                        <a:rPr lang="de-DE" sz="1200" dirty="0"/>
                        <a:t> Wertevielfalt kennenlernen, keine Parteinahme (Neutralität)</a:t>
                      </a:r>
                    </a:p>
                    <a:p>
                      <a:pPr marL="171450" indent="-171450">
                        <a:buFontTx/>
                        <a:buChar char="-"/>
                      </a:pPr>
                      <a:r>
                        <a:rPr lang="de-DE" sz="1200" b="1" dirty="0"/>
                        <a:t>Element liberaler Bildungspolitik: </a:t>
                      </a:r>
                      <a:r>
                        <a:rPr lang="de-DE" sz="1200" dirty="0"/>
                        <a:t>lokale Selbstverwaltung in den ca. 13.000 Schuldistrikten der USA; u.a. curriculare Kompetenzen, Schulbücher </a:t>
                      </a:r>
                      <a:r>
                        <a:rPr lang="de-DE" sz="800" dirty="0"/>
                        <a:t>(Fossum 2021)</a:t>
                      </a:r>
                      <a:endParaRPr lang="de-DE" sz="1200" dirty="0"/>
                    </a:p>
                  </a:txBody>
                  <a:tcPr/>
                </a:tc>
                <a:extLst>
                  <a:ext uri="{0D108BD9-81ED-4DB2-BD59-A6C34878D82A}">
                    <a16:rowId xmlns:a16="http://schemas.microsoft.com/office/drawing/2014/main" val="577370275"/>
                  </a:ext>
                </a:extLst>
              </a:tr>
            </a:tbl>
          </a:graphicData>
        </a:graphic>
      </p:graphicFrame>
      <p:cxnSp>
        <p:nvCxnSpPr>
          <p:cNvPr id="79" name="Google Shape;79;p26">
            <a:extLst>
              <a:ext uri="{FF2B5EF4-FFF2-40B4-BE49-F238E27FC236}">
                <a16:creationId xmlns:a16="http://schemas.microsoft.com/office/drawing/2014/main" id="{4942723E-1A08-476C-1712-A8B59EE9BF52}"/>
              </a:ext>
            </a:extLst>
          </p:cNvPr>
          <p:cNvCxnSpPr/>
          <p:nvPr/>
        </p:nvCxnSpPr>
        <p:spPr>
          <a:xfrm>
            <a:off x="3686627" y="150095"/>
            <a:ext cx="442769" cy="0"/>
          </a:xfrm>
          <a:prstGeom prst="straightConnector1">
            <a:avLst/>
          </a:prstGeom>
          <a:noFill/>
          <a:ln w="44450" cap="flat" cmpd="sng">
            <a:solidFill>
              <a:schemeClr val="dk1"/>
            </a:solidFill>
            <a:prstDash val="solid"/>
            <a:round/>
            <a:headEnd type="none" w="sm" len="sm"/>
            <a:tailEnd type="none" w="sm" len="sm"/>
          </a:ln>
        </p:spPr>
      </p:cxnSp>
      <p:sp>
        <p:nvSpPr>
          <p:cNvPr id="82" name="Google Shape;82;p26">
            <a:extLst>
              <a:ext uri="{FF2B5EF4-FFF2-40B4-BE49-F238E27FC236}">
                <a16:creationId xmlns:a16="http://schemas.microsoft.com/office/drawing/2014/main" id="{D509F119-4D67-CAC3-1711-B0C0031DE648}"/>
              </a:ext>
            </a:extLst>
          </p:cNvPr>
          <p:cNvSpPr txBox="1"/>
          <p:nvPr/>
        </p:nvSpPr>
        <p:spPr>
          <a:xfrm rot="-5400000">
            <a:off x="1749649" y="3006958"/>
            <a:ext cx="2857500" cy="18466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pic>
        <p:nvPicPr>
          <p:cNvPr id="83" name="Google Shape;83;p26">
            <a:extLst>
              <a:ext uri="{FF2B5EF4-FFF2-40B4-BE49-F238E27FC236}">
                <a16:creationId xmlns:a16="http://schemas.microsoft.com/office/drawing/2014/main" id="{F1822943-E7CE-AC07-504A-917E4212E954}"/>
              </a:ext>
            </a:extLst>
          </p:cNvPr>
          <p:cNvPicPr preferRelativeResize="0"/>
          <p:nvPr/>
        </p:nvPicPr>
        <p:blipFill rotWithShape="1">
          <a:blip r:embed="rId3">
            <a:alphaModFix/>
          </a:blip>
          <a:srcRect l="1902" t="7936" r="778" b="2399"/>
          <a:stretch/>
        </p:blipFill>
        <p:spPr>
          <a:xfrm>
            <a:off x="-6979" y="751"/>
            <a:ext cx="3210870" cy="4499687"/>
          </a:xfrm>
          <a:prstGeom prst="rect">
            <a:avLst/>
          </a:prstGeom>
          <a:noFill/>
          <a:ln>
            <a:noFill/>
          </a:ln>
        </p:spPr>
      </p:pic>
      <p:sp>
        <p:nvSpPr>
          <p:cNvPr id="84" name="Google Shape;84;p26">
            <a:extLst>
              <a:ext uri="{FF2B5EF4-FFF2-40B4-BE49-F238E27FC236}">
                <a16:creationId xmlns:a16="http://schemas.microsoft.com/office/drawing/2014/main" id="{70D614D8-3572-B7F2-14E1-72C7BCD09C28}"/>
              </a:ext>
            </a:extLst>
          </p:cNvPr>
          <p:cNvSpPr txBox="1"/>
          <p:nvPr/>
        </p:nvSpPr>
        <p:spPr>
          <a:xfrm rot="-5400000">
            <a:off x="1688681" y="2989170"/>
            <a:ext cx="2857500" cy="165036"/>
          </a:xfrm>
          <a:prstGeom prst="rect">
            <a:avLst/>
          </a:prstGeom>
          <a:noFill/>
          <a:ln>
            <a:noFill/>
          </a:ln>
        </p:spPr>
        <p:txBody>
          <a:bodyPr spcFirstLastPara="1" wrap="square" lIns="72000" tIns="36000" rIns="72000" bIns="360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sp>
        <p:nvSpPr>
          <p:cNvPr id="4" name="Textfeld 3">
            <a:extLst>
              <a:ext uri="{FF2B5EF4-FFF2-40B4-BE49-F238E27FC236}">
                <a16:creationId xmlns:a16="http://schemas.microsoft.com/office/drawing/2014/main" id="{CFF8A09D-51CC-201C-91A6-CD660AE4BCE7}"/>
              </a:ext>
            </a:extLst>
          </p:cNvPr>
          <p:cNvSpPr txBox="1"/>
          <p:nvPr/>
        </p:nvSpPr>
        <p:spPr>
          <a:xfrm>
            <a:off x="3596740" y="179119"/>
            <a:ext cx="5392510" cy="353943"/>
          </a:xfrm>
          <a:prstGeom prst="rect">
            <a:avLst/>
          </a:prstGeom>
          <a:noFill/>
        </p:spPr>
        <p:txBody>
          <a:bodyPr wrap="square">
            <a:spAutoFit/>
          </a:bodyPr>
          <a:lstStyle/>
          <a:p>
            <a:pPr>
              <a:buClrTx/>
              <a:buFontTx/>
              <a:buNone/>
            </a:pPr>
            <a:r>
              <a:rPr lang="de-DE" sz="1700" b="1" kern="1200" dirty="0">
                <a:solidFill>
                  <a:srgbClr val="002F5D"/>
                </a:solidFill>
                <a:latin typeface="Roboto Condensed"/>
                <a:ea typeface="+mn-ea"/>
                <a:cs typeface="+mn-cs"/>
              </a:rPr>
              <a:t>Staatsverständnis und Schule</a:t>
            </a:r>
          </a:p>
        </p:txBody>
      </p:sp>
      <p:sp>
        <p:nvSpPr>
          <p:cNvPr id="3" name="Textfeld 2">
            <a:extLst>
              <a:ext uri="{FF2B5EF4-FFF2-40B4-BE49-F238E27FC236}">
                <a16:creationId xmlns:a16="http://schemas.microsoft.com/office/drawing/2014/main" id="{D91A229A-0B80-D108-F401-1C559D415309}"/>
              </a:ext>
            </a:extLst>
          </p:cNvPr>
          <p:cNvSpPr txBox="1"/>
          <p:nvPr/>
        </p:nvSpPr>
        <p:spPr>
          <a:xfrm>
            <a:off x="3585637" y="562085"/>
            <a:ext cx="3514026" cy="1384995"/>
          </a:xfrm>
          <a:prstGeom prst="rect">
            <a:avLst/>
          </a:prstGeom>
          <a:noFill/>
        </p:spPr>
        <p:txBody>
          <a:bodyPr wrap="square">
            <a:spAutoFit/>
          </a:bodyPr>
          <a:lstStyle/>
          <a:p>
            <a:r>
              <a:rPr lang="de-DE" sz="1200" dirty="0">
                <a:solidFill>
                  <a:schemeClr val="tx1"/>
                </a:solidFill>
              </a:rPr>
              <a:t>Neutralität bezeichnet die Haltung des Staates, sich in einer pluralistischen Gesellschaft weder inhaltlich in die religiösen, moralischen oder weltanschaulichen Überzeugungen seiner Bürger einzumischen, noch eine dieser Überzeugungen gegenüber anderen zu bevorzugen oder zu benachteiligen.</a:t>
            </a:r>
          </a:p>
        </p:txBody>
      </p:sp>
      <p:pic>
        <p:nvPicPr>
          <p:cNvPr id="5" name="Grafik 4">
            <a:extLst>
              <a:ext uri="{FF2B5EF4-FFF2-40B4-BE49-F238E27FC236}">
                <a16:creationId xmlns:a16="http://schemas.microsoft.com/office/drawing/2014/main" id="{ACE56F79-9646-D351-B49F-2356468BA055}"/>
              </a:ext>
            </a:extLst>
          </p:cNvPr>
          <p:cNvPicPr>
            <a:picLocks noChangeAspect="1"/>
          </p:cNvPicPr>
          <p:nvPr/>
        </p:nvPicPr>
        <p:blipFill>
          <a:blip r:embed="rId4"/>
          <a:stretch>
            <a:fillRect/>
          </a:stretch>
        </p:blipFill>
        <p:spPr>
          <a:xfrm>
            <a:off x="7414567" y="590669"/>
            <a:ext cx="900649" cy="506615"/>
          </a:xfrm>
          <a:prstGeom prst="rect">
            <a:avLst/>
          </a:prstGeom>
        </p:spPr>
      </p:pic>
      <p:pic>
        <p:nvPicPr>
          <p:cNvPr id="6" name="Grafik 5">
            <a:extLst>
              <a:ext uri="{FF2B5EF4-FFF2-40B4-BE49-F238E27FC236}">
                <a16:creationId xmlns:a16="http://schemas.microsoft.com/office/drawing/2014/main" id="{46FE78C9-C37C-CFE6-D4C6-382A0D5F7A4F}"/>
              </a:ext>
            </a:extLst>
          </p:cNvPr>
          <p:cNvPicPr>
            <a:picLocks noChangeAspect="1"/>
          </p:cNvPicPr>
          <p:nvPr/>
        </p:nvPicPr>
        <p:blipFill>
          <a:blip r:embed="rId5"/>
          <a:stretch>
            <a:fillRect/>
          </a:stretch>
        </p:blipFill>
        <p:spPr>
          <a:xfrm>
            <a:off x="7414567" y="1232067"/>
            <a:ext cx="900649" cy="600433"/>
          </a:xfrm>
          <a:prstGeom prst="rect">
            <a:avLst/>
          </a:prstGeom>
        </p:spPr>
      </p:pic>
      <p:pic>
        <p:nvPicPr>
          <p:cNvPr id="11" name="Grafik 10">
            <a:extLst>
              <a:ext uri="{FF2B5EF4-FFF2-40B4-BE49-F238E27FC236}">
                <a16:creationId xmlns:a16="http://schemas.microsoft.com/office/drawing/2014/main" id="{725B73CA-93F7-7E7E-FE8E-4042A43BA98D}"/>
              </a:ext>
            </a:extLst>
          </p:cNvPr>
          <p:cNvPicPr>
            <a:picLocks noChangeAspect="1"/>
          </p:cNvPicPr>
          <p:nvPr/>
        </p:nvPicPr>
        <p:blipFill>
          <a:blip r:embed="rId6"/>
          <a:stretch>
            <a:fillRect/>
          </a:stretch>
        </p:blipFill>
        <p:spPr>
          <a:xfrm>
            <a:off x="3443160" y="3817019"/>
            <a:ext cx="2798681" cy="893953"/>
          </a:xfrm>
          <a:prstGeom prst="rect">
            <a:avLst/>
          </a:prstGeom>
        </p:spPr>
      </p:pic>
      <p:pic>
        <p:nvPicPr>
          <p:cNvPr id="13" name="Grafik 12">
            <a:extLst>
              <a:ext uri="{FF2B5EF4-FFF2-40B4-BE49-F238E27FC236}">
                <a16:creationId xmlns:a16="http://schemas.microsoft.com/office/drawing/2014/main" id="{5B3A601B-B8E3-8746-0908-9ECE0429E508}"/>
              </a:ext>
            </a:extLst>
          </p:cNvPr>
          <p:cNvPicPr>
            <a:picLocks noChangeAspect="1"/>
          </p:cNvPicPr>
          <p:nvPr/>
        </p:nvPicPr>
        <p:blipFill>
          <a:blip r:embed="rId7"/>
          <a:stretch>
            <a:fillRect/>
          </a:stretch>
        </p:blipFill>
        <p:spPr>
          <a:xfrm>
            <a:off x="3512111" y="2380269"/>
            <a:ext cx="2729730" cy="1297573"/>
          </a:xfrm>
          <a:prstGeom prst="rect">
            <a:avLst/>
          </a:prstGeom>
        </p:spPr>
      </p:pic>
    </p:spTree>
    <p:extLst>
      <p:ext uri="{BB962C8B-B14F-4D97-AF65-F5344CB8AC3E}">
        <p14:creationId xmlns:p14="http://schemas.microsoft.com/office/powerpoint/2010/main" val="3992032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7">
          <a:extLst>
            <a:ext uri="{FF2B5EF4-FFF2-40B4-BE49-F238E27FC236}">
              <a16:creationId xmlns:a16="http://schemas.microsoft.com/office/drawing/2014/main" id="{FA8CEBFB-FCFE-4F2C-29D0-B972FBD43A12}"/>
            </a:ext>
          </a:extLst>
        </p:cNvPr>
        <p:cNvGrpSpPr/>
        <p:nvPr/>
      </p:nvGrpSpPr>
      <p:grpSpPr>
        <a:xfrm>
          <a:off x="0" y="0"/>
          <a:ext cx="0" cy="0"/>
          <a:chOff x="0" y="0"/>
          <a:chExt cx="0" cy="0"/>
        </a:xfrm>
      </p:grpSpPr>
      <p:cxnSp>
        <p:nvCxnSpPr>
          <p:cNvPr id="79" name="Google Shape;79;p26">
            <a:extLst>
              <a:ext uri="{FF2B5EF4-FFF2-40B4-BE49-F238E27FC236}">
                <a16:creationId xmlns:a16="http://schemas.microsoft.com/office/drawing/2014/main" id="{AB35A234-BE43-9A3C-EA55-26DD80BD0799}"/>
              </a:ext>
            </a:extLst>
          </p:cNvPr>
          <p:cNvCxnSpPr/>
          <p:nvPr/>
        </p:nvCxnSpPr>
        <p:spPr>
          <a:xfrm>
            <a:off x="3686627" y="150095"/>
            <a:ext cx="442769" cy="0"/>
          </a:xfrm>
          <a:prstGeom prst="straightConnector1">
            <a:avLst/>
          </a:prstGeom>
          <a:noFill/>
          <a:ln w="44450" cap="flat" cmpd="sng">
            <a:solidFill>
              <a:schemeClr val="dk1"/>
            </a:solidFill>
            <a:prstDash val="solid"/>
            <a:round/>
            <a:headEnd type="none" w="sm" len="sm"/>
            <a:tailEnd type="none" w="sm" len="sm"/>
          </a:ln>
        </p:spPr>
      </p:cxnSp>
      <p:sp>
        <p:nvSpPr>
          <p:cNvPr id="82" name="Google Shape;82;p26">
            <a:extLst>
              <a:ext uri="{FF2B5EF4-FFF2-40B4-BE49-F238E27FC236}">
                <a16:creationId xmlns:a16="http://schemas.microsoft.com/office/drawing/2014/main" id="{5B087BE4-588A-AAC1-C934-324DAF9ABF9E}"/>
              </a:ext>
            </a:extLst>
          </p:cNvPr>
          <p:cNvSpPr txBox="1"/>
          <p:nvPr/>
        </p:nvSpPr>
        <p:spPr>
          <a:xfrm rot="-5400000">
            <a:off x="1749649" y="3006958"/>
            <a:ext cx="2857500" cy="18466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pic>
        <p:nvPicPr>
          <p:cNvPr id="83" name="Google Shape;83;p26">
            <a:extLst>
              <a:ext uri="{FF2B5EF4-FFF2-40B4-BE49-F238E27FC236}">
                <a16:creationId xmlns:a16="http://schemas.microsoft.com/office/drawing/2014/main" id="{28EA2506-02E8-92EC-28A4-D9191DB2AABD}"/>
              </a:ext>
            </a:extLst>
          </p:cNvPr>
          <p:cNvPicPr preferRelativeResize="0"/>
          <p:nvPr/>
        </p:nvPicPr>
        <p:blipFill rotWithShape="1">
          <a:blip r:embed="rId3">
            <a:alphaModFix/>
          </a:blip>
          <a:srcRect l="1902" t="7936" r="778" b="2399"/>
          <a:stretch/>
        </p:blipFill>
        <p:spPr>
          <a:xfrm>
            <a:off x="-6979" y="751"/>
            <a:ext cx="3210870" cy="4499687"/>
          </a:xfrm>
          <a:prstGeom prst="rect">
            <a:avLst/>
          </a:prstGeom>
          <a:noFill/>
          <a:ln>
            <a:noFill/>
          </a:ln>
        </p:spPr>
      </p:pic>
      <p:sp>
        <p:nvSpPr>
          <p:cNvPr id="84" name="Google Shape;84;p26">
            <a:extLst>
              <a:ext uri="{FF2B5EF4-FFF2-40B4-BE49-F238E27FC236}">
                <a16:creationId xmlns:a16="http://schemas.microsoft.com/office/drawing/2014/main" id="{A21C65FD-79F4-43C0-7916-9386FEA1CD1C}"/>
              </a:ext>
            </a:extLst>
          </p:cNvPr>
          <p:cNvSpPr txBox="1"/>
          <p:nvPr/>
        </p:nvSpPr>
        <p:spPr>
          <a:xfrm rot="-5400000">
            <a:off x="1688681" y="2989170"/>
            <a:ext cx="2857500" cy="165036"/>
          </a:xfrm>
          <a:prstGeom prst="rect">
            <a:avLst/>
          </a:prstGeom>
          <a:noFill/>
          <a:ln>
            <a:noFill/>
          </a:ln>
        </p:spPr>
        <p:txBody>
          <a:bodyPr spcFirstLastPara="1" wrap="square" lIns="72000" tIns="36000" rIns="72000" bIns="360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sp>
        <p:nvSpPr>
          <p:cNvPr id="4" name="Textfeld 3">
            <a:extLst>
              <a:ext uri="{FF2B5EF4-FFF2-40B4-BE49-F238E27FC236}">
                <a16:creationId xmlns:a16="http://schemas.microsoft.com/office/drawing/2014/main" id="{743AA0E8-F71F-2A2B-0E10-FF83B26D1F25}"/>
              </a:ext>
            </a:extLst>
          </p:cNvPr>
          <p:cNvSpPr txBox="1"/>
          <p:nvPr/>
        </p:nvSpPr>
        <p:spPr>
          <a:xfrm>
            <a:off x="3596740" y="179119"/>
            <a:ext cx="5392510" cy="353943"/>
          </a:xfrm>
          <a:prstGeom prst="rect">
            <a:avLst/>
          </a:prstGeom>
          <a:noFill/>
        </p:spPr>
        <p:txBody>
          <a:bodyPr wrap="square">
            <a:spAutoFit/>
          </a:bodyPr>
          <a:lstStyle/>
          <a:p>
            <a:pPr>
              <a:buClrTx/>
              <a:buFontTx/>
              <a:buNone/>
            </a:pPr>
            <a:r>
              <a:rPr lang="de-DE" sz="1700" b="1" kern="1200" dirty="0">
                <a:solidFill>
                  <a:srgbClr val="002F5D"/>
                </a:solidFill>
                <a:latin typeface="Roboto Condensed"/>
                <a:ea typeface="+mn-ea"/>
                <a:cs typeface="+mn-cs"/>
              </a:rPr>
              <a:t>Staatsverständnis und Schule</a:t>
            </a:r>
          </a:p>
        </p:txBody>
      </p:sp>
      <p:sp>
        <p:nvSpPr>
          <p:cNvPr id="3" name="Textfeld 2">
            <a:extLst>
              <a:ext uri="{FF2B5EF4-FFF2-40B4-BE49-F238E27FC236}">
                <a16:creationId xmlns:a16="http://schemas.microsoft.com/office/drawing/2014/main" id="{4921FC36-8853-5C48-3FC1-375B2DF3B76A}"/>
              </a:ext>
            </a:extLst>
          </p:cNvPr>
          <p:cNvSpPr txBox="1"/>
          <p:nvPr/>
        </p:nvSpPr>
        <p:spPr>
          <a:xfrm>
            <a:off x="3585637" y="562085"/>
            <a:ext cx="3514026" cy="1384995"/>
          </a:xfrm>
          <a:prstGeom prst="rect">
            <a:avLst/>
          </a:prstGeom>
          <a:noFill/>
        </p:spPr>
        <p:txBody>
          <a:bodyPr wrap="square">
            <a:spAutoFit/>
          </a:bodyPr>
          <a:lstStyle/>
          <a:p>
            <a:r>
              <a:rPr lang="de-DE" sz="1200" dirty="0">
                <a:solidFill>
                  <a:schemeClr val="tx1"/>
                </a:solidFill>
              </a:rPr>
              <a:t>Neutralität bezeichnet die Haltung des Staates, sich in einer pluralistischen Gesellschaft weder inhaltlich in die religiösen, moralischen oder weltanschaulichen Überzeugungen seiner Bürger einzumischen, noch eine dieser Überzeugungen gegenüber anderen zu bevorzugen oder zu benachteiligen.</a:t>
            </a:r>
          </a:p>
        </p:txBody>
      </p:sp>
      <p:pic>
        <p:nvPicPr>
          <p:cNvPr id="5" name="Grafik 4">
            <a:extLst>
              <a:ext uri="{FF2B5EF4-FFF2-40B4-BE49-F238E27FC236}">
                <a16:creationId xmlns:a16="http://schemas.microsoft.com/office/drawing/2014/main" id="{43ADA047-664D-D653-7B46-E9091D35FE5B}"/>
              </a:ext>
            </a:extLst>
          </p:cNvPr>
          <p:cNvPicPr>
            <a:picLocks noChangeAspect="1"/>
          </p:cNvPicPr>
          <p:nvPr/>
        </p:nvPicPr>
        <p:blipFill>
          <a:blip r:embed="rId4"/>
          <a:stretch>
            <a:fillRect/>
          </a:stretch>
        </p:blipFill>
        <p:spPr>
          <a:xfrm>
            <a:off x="7414567" y="590669"/>
            <a:ext cx="900649" cy="506615"/>
          </a:xfrm>
          <a:prstGeom prst="rect">
            <a:avLst/>
          </a:prstGeom>
        </p:spPr>
      </p:pic>
      <p:pic>
        <p:nvPicPr>
          <p:cNvPr id="7" name="Grafik 6">
            <a:extLst>
              <a:ext uri="{FF2B5EF4-FFF2-40B4-BE49-F238E27FC236}">
                <a16:creationId xmlns:a16="http://schemas.microsoft.com/office/drawing/2014/main" id="{9178BE7B-1BDB-95D3-8CF3-2BDFAD45F29A}"/>
              </a:ext>
            </a:extLst>
          </p:cNvPr>
          <p:cNvPicPr>
            <a:picLocks noChangeAspect="1"/>
          </p:cNvPicPr>
          <p:nvPr/>
        </p:nvPicPr>
        <p:blipFill>
          <a:blip r:embed="rId5"/>
          <a:stretch>
            <a:fillRect/>
          </a:stretch>
        </p:blipFill>
        <p:spPr>
          <a:xfrm>
            <a:off x="5084030" y="2272937"/>
            <a:ext cx="1492309" cy="2111758"/>
          </a:xfrm>
          <a:prstGeom prst="rect">
            <a:avLst/>
          </a:prstGeom>
        </p:spPr>
      </p:pic>
      <p:sp>
        <p:nvSpPr>
          <p:cNvPr id="8" name="Textfeld 7">
            <a:extLst>
              <a:ext uri="{FF2B5EF4-FFF2-40B4-BE49-F238E27FC236}">
                <a16:creationId xmlns:a16="http://schemas.microsoft.com/office/drawing/2014/main" id="{284EC078-39DB-D67A-797C-BD362F6778A1}"/>
              </a:ext>
            </a:extLst>
          </p:cNvPr>
          <p:cNvSpPr txBox="1"/>
          <p:nvPr/>
        </p:nvSpPr>
        <p:spPr>
          <a:xfrm>
            <a:off x="3395356" y="2991395"/>
            <a:ext cx="1564050" cy="523220"/>
          </a:xfrm>
          <a:prstGeom prst="rect">
            <a:avLst/>
          </a:prstGeom>
          <a:noFill/>
        </p:spPr>
        <p:txBody>
          <a:bodyPr wrap="square" rtlCol="0">
            <a:spAutoFit/>
          </a:bodyPr>
          <a:lstStyle/>
          <a:p>
            <a:r>
              <a:rPr lang="de-DE" dirty="0">
                <a:solidFill>
                  <a:schemeClr val="tx1"/>
                </a:solidFill>
              </a:rPr>
              <a:t>Klassischer Perfektionismus?</a:t>
            </a:r>
          </a:p>
        </p:txBody>
      </p:sp>
      <p:sp>
        <p:nvSpPr>
          <p:cNvPr id="10" name="Textfeld 9">
            <a:extLst>
              <a:ext uri="{FF2B5EF4-FFF2-40B4-BE49-F238E27FC236}">
                <a16:creationId xmlns:a16="http://schemas.microsoft.com/office/drawing/2014/main" id="{E0273F13-0F2D-A340-0A95-50D933684692}"/>
              </a:ext>
            </a:extLst>
          </p:cNvPr>
          <p:cNvSpPr txBox="1"/>
          <p:nvPr/>
        </p:nvSpPr>
        <p:spPr>
          <a:xfrm>
            <a:off x="6700963" y="2991395"/>
            <a:ext cx="1524434" cy="523220"/>
          </a:xfrm>
          <a:prstGeom prst="rect">
            <a:avLst/>
          </a:prstGeom>
          <a:noFill/>
        </p:spPr>
        <p:txBody>
          <a:bodyPr wrap="square" rtlCol="0">
            <a:spAutoFit/>
          </a:bodyPr>
          <a:lstStyle/>
          <a:p>
            <a:r>
              <a:rPr lang="de-DE" dirty="0">
                <a:solidFill>
                  <a:schemeClr val="tx1"/>
                </a:solidFill>
              </a:rPr>
              <a:t>Klassischer Liberalismus?</a:t>
            </a:r>
          </a:p>
        </p:txBody>
      </p:sp>
      <p:sp>
        <p:nvSpPr>
          <p:cNvPr id="12" name="Textfeld 11">
            <a:extLst>
              <a:ext uri="{FF2B5EF4-FFF2-40B4-BE49-F238E27FC236}">
                <a16:creationId xmlns:a16="http://schemas.microsoft.com/office/drawing/2014/main" id="{60ED4DA6-7E6F-1020-0C24-0751A630E833}"/>
              </a:ext>
            </a:extLst>
          </p:cNvPr>
          <p:cNvSpPr txBox="1"/>
          <p:nvPr/>
        </p:nvSpPr>
        <p:spPr>
          <a:xfrm>
            <a:off x="3981788" y="1976103"/>
            <a:ext cx="4417629" cy="307777"/>
          </a:xfrm>
          <a:prstGeom prst="rect">
            <a:avLst/>
          </a:prstGeom>
          <a:noFill/>
        </p:spPr>
        <p:txBody>
          <a:bodyPr wrap="square" rtlCol="0">
            <a:spAutoFit/>
          </a:bodyPr>
          <a:lstStyle/>
          <a:p>
            <a:pPr algn="ctr"/>
            <a:r>
              <a:rPr lang="de-DE" dirty="0">
                <a:solidFill>
                  <a:srgbClr val="FF0000"/>
                </a:solidFill>
              </a:rPr>
              <a:t>Perfektionistischer Liberalismus </a:t>
            </a:r>
            <a:r>
              <a:rPr lang="de-DE" sz="800" dirty="0">
                <a:solidFill>
                  <a:srgbClr val="FF0000"/>
                </a:solidFill>
              </a:rPr>
              <a:t>(</a:t>
            </a:r>
            <a:r>
              <a:rPr lang="de-DE" sz="800" dirty="0" err="1">
                <a:solidFill>
                  <a:srgbClr val="FF0000"/>
                </a:solidFill>
              </a:rPr>
              <a:t>Raz</a:t>
            </a:r>
            <a:r>
              <a:rPr lang="de-DE" sz="800" dirty="0">
                <a:solidFill>
                  <a:srgbClr val="FF0000"/>
                </a:solidFill>
              </a:rPr>
              <a:t> 1986, kritisch Nussbaum 2014)</a:t>
            </a:r>
            <a:endParaRPr lang="de-DE" dirty="0">
              <a:solidFill>
                <a:srgbClr val="FF0000"/>
              </a:solidFill>
            </a:endParaRPr>
          </a:p>
        </p:txBody>
      </p:sp>
    </p:spTree>
    <p:extLst>
      <p:ext uri="{BB962C8B-B14F-4D97-AF65-F5344CB8AC3E}">
        <p14:creationId xmlns:p14="http://schemas.microsoft.com/office/powerpoint/2010/main" val="32919138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7">
          <a:extLst>
            <a:ext uri="{FF2B5EF4-FFF2-40B4-BE49-F238E27FC236}">
              <a16:creationId xmlns:a16="http://schemas.microsoft.com/office/drawing/2014/main" id="{B454AC7F-DF85-86CD-467E-E0155165178B}"/>
            </a:ext>
          </a:extLst>
        </p:cNvPr>
        <p:cNvGrpSpPr/>
        <p:nvPr/>
      </p:nvGrpSpPr>
      <p:grpSpPr>
        <a:xfrm>
          <a:off x="0" y="0"/>
          <a:ext cx="0" cy="0"/>
          <a:chOff x="0" y="0"/>
          <a:chExt cx="0" cy="0"/>
        </a:xfrm>
      </p:grpSpPr>
      <p:cxnSp>
        <p:nvCxnSpPr>
          <p:cNvPr id="79" name="Google Shape;79;p26">
            <a:extLst>
              <a:ext uri="{FF2B5EF4-FFF2-40B4-BE49-F238E27FC236}">
                <a16:creationId xmlns:a16="http://schemas.microsoft.com/office/drawing/2014/main" id="{8B0ACC4D-D3AB-EE5C-DE61-B65D358DD290}"/>
              </a:ext>
            </a:extLst>
          </p:cNvPr>
          <p:cNvCxnSpPr/>
          <p:nvPr/>
        </p:nvCxnSpPr>
        <p:spPr>
          <a:xfrm>
            <a:off x="3686627" y="104383"/>
            <a:ext cx="442769" cy="0"/>
          </a:xfrm>
          <a:prstGeom prst="straightConnector1">
            <a:avLst/>
          </a:prstGeom>
          <a:noFill/>
          <a:ln w="44450" cap="flat" cmpd="sng">
            <a:solidFill>
              <a:schemeClr val="dk1"/>
            </a:solidFill>
            <a:prstDash val="solid"/>
            <a:round/>
            <a:headEnd type="none" w="sm" len="sm"/>
            <a:tailEnd type="none" w="sm" len="sm"/>
          </a:ln>
        </p:spPr>
      </p:cxnSp>
      <p:sp>
        <p:nvSpPr>
          <p:cNvPr id="82" name="Google Shape;82;p26">
            <a:extLst>
              <a:ext uri="{FF2B5EF4-FFF2-40B4-BE49-F238E27FC236}">
                <a16:creationId xmlns:a16="http://schemas.microsoft.com/office/drawing/2014/main" id="{22518BDC-DC4C-0863-1BA9-C0D84AD94AA0}"/>
              </a:ext>
            </a:extLst>
          </p:cNvPr>
          <p:cNvSpPr txBox="1"/>
          <p:nvPr/>
        </p:nvSpPr>
        <p:spPr>
          <a:xfrm rot="-5400000">
            <a:off x="1749649" y="3006958"/>
            <a:ext cx="2857500" cy="18466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pic>
        <p:nvPicPr>
          <p:cNvPr id="83" name="Google Shape;83;p26">
            <a:extLst>
              <a:ext uri="{FF2B5EF4-FFF2-40B4-BE49-F238E27FC236}">
                <a16:creationId xmlns:a16="http://schemas.microsoft.com/office/drawing/2014/main" id="{964B85D3-2319-87C3-B7AD-5AB0D8EB6E42}"/>
              </a:ext>
            </a:extLst>
          </p:cNvPr>
          <p:cNvPicPr preferRelativeResize="0"/>
          <p:nvPr/>
        </p:nvPicPr>
        <p:blipFill rotWithShape="1">
          <a:blip r:embed="rId3">
            <a:alphaModFix/>
          </a:blip>
          <a:srcRect l="1902" t="7936" r="778" b="2399"/>
          <a:stretch/>
        </p:blipFill>
        <p:spPr>
          <a:xfrm>
            <a:off x="-6979" y="751"/>
            <a:ext cx="3210870" cy="4499687"/>
          </a:xfrm>
          <a:prstGeom prst="rect">
            <a:avLst/>
          </a:prstGeom>
          <a:noFill/>
          <a:ln>
            <a:noFill/>
          </a:ln>
        </p:spPr>
      </p:pic>
      <p:sp>
        <p:nvSpPr>
          <p:cNvPr id="84" name="Google Shape;84;p26">
            <a:extLst>
              <a:ext uri="{FF2B5EF4-FFF2-40B4-BE49-F238E27FC236}">
                <a16:creationId xmlns:a16="http://schemas.microsoft.com/office/drawing/2014/main" id="{22703CD4-0E26-6D26-EB59-E4FCF9518AF0}"/>
              </a:ext>
            </a:extLst>
          </p:cNvPr>
          <p:cNvSpPr txBox="1"/>
          <p:nvPr/>
        </p:nvSpPr>
        <p:spPr>
          <a:xfrm rot="-5400000">
            <a:off x="1688681" y="2989170"/>
            <a:ext cx="2857500" cy="165036"/>
          </a:xfrm>
          <a:prstGeom prst="rect">
            <a:avLst/>
          </a:prstGeom>
          <a:noFill/>
          <a:ln>
            <a:noFill/>
          </a:ln>
        </p:spPr>
        <p:txBody>
          <a:bodyPr spcFirstLastPara="1" wrap="square" lIns="72000" tIns="36000" rIns="72000" bIns="360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sp>
        <p:nvSpPr>
          <p:cNvPr id="4" name="Textfeld 3">
            <a:extLst>
              <a:ext uri="{FF2B5EF4-FFF2-40B4-BE49-F238E27FC236}">
                <a16:creationId xmlns:a16="http://schemas.microsoft.com/office/drawing/2014/main" id="{1A7C54BD-A749-AACD-DB96-DF6ED3CBAB68}"/>
              </a:ext>
            </a:extLst>
          </p:cNvPr>
          <p:cNvSpPr txBox="1"/>
          <p:nvPr/>
        </p:nvSpPr>
        <p:spPr>
          <a:xfrm>
            <a:off x="3596740" y="133407"/>
            <a:ext cx="5392510" cy="4393510"/>
          </a:xfrm>
          <a:prstGeom prst="rect">
            <a:avLst/>
          </a:prstGeom>
          <a:noFill/>
        </p:spPr>
        <p:txBody>
          <a:bodyPr wrap="square">
            <a:spAutoFit/>
          </a:bodyPr>
          <a:lstStyle/>
          <a:p>
            <a:pPr>
              <a:buClrTx/>
            </a:pPr>
            <a:r>
              <a:rPr lang="de-DE" sz="1700" b="1" kern="1200" dirty="0">
                <a:solidFill>
                  <a:srgbClr val="002F5D"/>
                </a:solidFill>
                <a:latin typeface="Roboto Condensed"/>
                <a:ea typeface="+mn-ea"/>
                <a:cs typeface="+mn-cs"/>
              </a:rPr>
              <a:t>Weder neutral noch parteilich – Schule in der „objektiven Werteordnung“ der Bundesrepublik</a:t>
            </a:r>
          </a:p>
          <a:p>
            <a:pPr marL="228600" indent="-228600">
              <a:buClrTx/>
              <a:buFont typeface="+mj-lt"/>
              <a:buAutoNum type="arabicPeriod"/>
            </a:pPr>
            <a:endParaRPr lang="de-DE" sz="1050" b="1" kern="1200" dirty="0">
              <a:solidFill>
                <a:srgbClr val="002F5D"/>
              </a:solidFill>
              <a:latin typeface="Roboto Condensed"/>
              <a:ea typeface="+mn-ea"/>
              <a:cs typeface="+mn-cs"/>
            </a:endParaRPr>
          </a:p>
          <a:p>
            <a:pPr marL="342900" indent="-342900">
              <a:spcBef>
                <a:spcPts val="600"/>
              </a:spcBef>
              <a:buClrTx/>
              <a:buFont typeface="+mj-lt"/>
              <a:buAutoNum type="arabicPeriod"/>
            </a:pPr>
            <a:r>
              <a:rPr lang="de-DE" kern="1200" dirty="0">
                <a:solidFill>
                  <a:srgbClr val="002F5D"/>
                </a:solidFill>
                <a:latin typeface="Roboto Condensed"/>
                <a:ea typeface="+mn-ea"/>
                <a:cs typeface="+mn-cs"/>
              </a:rPr>
              <a:t>Die Kernessenz des GG eine „objektive Werteordnung“, bei der die individuelle Entfaltung des Einzelnen und die wechselseitige Anerkennung dieser Entfaltung im Mittelpunkt stehen.</a:t>
            </a:r>
          </a:p>
          <a:p>
            <a:pPr marL="342900" indent="-342900">
              <a:spcBef>
                <a:spcPts val="600"/>
              </a:spcBef>
              <a:buClrTx/>
              <a:buFont typeface="+mj-lt"/>
              <a:buAutoNum type="arabicPeriod"/>
            </a:pPr>
            <a:r>
              <a:rPr lang="de-DE" kern="1200" dirty="0">
                <a:solidFill>
                  <a:srgbClr val="002F5D"/>
                </a:solidFill>
                <a:latin typeface="Roboto Condensed"/>
                <a:ea typeface="+mn-ea"/>
                <a:cs typeface="+mn-cs"/>
              </a:rPr>
              <a:t>Die Kernessenz besteht konkret insbesondere in der Achtung der Menschenwürde, dem Demokratieprinzip sowie dem Rechtsstaatsprinzip (Art. 1, Art. 20 GG).</a:t>
            </a:r>
          </a:p>
          <a:p>
            <a:pPr marL="342900" indent="-342900">
              <a:spcBef>
                <a:spcPts val="600"/>
              </a:spcBef>
              <a:buClrTx/>
              <a:buFont typeface="+mj-lt"/>
              <a:buAutoNum type="arabicPeriod"/>
            </a:pPr>
            <a:r>
              <a:rPr lang="de-DE" kern="1200" dirty="0">
                <a:solidFill>
                  <a:srgbClr val="002F5D"/>
                </a:solidFill>
                <a:latin typeface="Roboto Condensed"/>
                <a:ea typeface="+mn-ea"/>
                <a:cs typeface="+mn-cs"/>
              </a:rPr>
              <a:t>Der Staat nimmt über Art. 7 GG direkten Einfluss auf das Schulwesen. Das betrifft auch die Lehrziele und –</a:t>
            </a:r>
            <a:r>
              <a:rPr lang="de-DE" kern="1200" dirty="0" err="1">
                <a:solidFill>
                  <a:srgbClr val="002F5D"/>
                </a:solidFill>
                <a:latin typeface="Roboto Condensed"/>
                <a:ea typeface="+mn-ea"/>
                <a:cs typeface="+mn-cs"/>
              </a:rPr>
              <a:t>inhalte</a:t>
            </a:r>
            <a:r>
              <a:rPr lang="de-DE" kern="1200" dirty="0">
                <a:solidFill>
                  <a:srgbClr val="002F5D"/>
                </a:solidFill>
                <a:latin typeface="Roboto Condensed"/>
                <a:ea typeface="+mn-ea"/>
                <a:cs typeface="+mn-cs"/>
              </a:rPr>
              <a:t>. Schule und Lehrkräfte müssen für die „objektive Werteordnung“ eintreten.</a:t>
            </a:r>
          </a:p>
          <a:p>
            <a:pPr marL="342900" indent="-342900">
              <a:spcBef>
                <a:spcPts val="600"/>
              </a:spcBef>
              <a:buClrTx/>
              <a:buFont typeface="+mj-lt"/>
              <a:buAutoNum type="arabicPeriod"/>
            </a:pPr>
            <a:r>
              <a:rPr lang="de-DE" kern="1200" dirty="0">
                <a:solidFill>
                  <a:srgbClr val="002F5D"/>
                </a:solidFill>
                <a:latin typeface="Roboto Condensed"/>
                <a:ea typeface="+mn-ea"/>
                <a:cs typeface="+mn-cs"/>
              </a:rPr>
              <a:t>Schule und Lehrkräfte sind bei Streitfragen </a:t>
            </a:r>
            <a:r>
              <a:rPr lang="de-DE" i="1" kern="1200" dirty="0">
                <a:solidFill>
                  <a:srgbClr val="002F5D"/>
                </a:solidFill>
                <a:latin typeface="Roboto Condensed"/>
                <a:ea typeface="+mn-ea"/>
                <a:cs typeface="+mn-cs"/>
              </a:rPr>
              <a:t>jenseits</a:t>
            </a:r>
            <a:r>
              <a:rPr lang="de-DE" kern="1200" dirty="0">
                <a:solidFill>
                  <a:srgbClr val="002F5D"/>
                </a:solidFill>
                <a:latin typeface="Roboto Condensed"/>
                <a:ea typeface="+mn-ea"/>
                <a:cs typeface="+mn-cs"/>
              </a:rPr>
              <a:t> der „objektiven Werteordnung“ zur Unparteilichkeit verpflichtet (u.a. Demokratieprinzip).</a:t>
            </a:r>
          </a:p>
          <a:p>
            <a:pPr marL="342900" indent="-342900">
              <a:spcBef>
                <a:spcPts val="600"/>
              </a:spcBef>
              <a:buClrTx/>
              <a:buFont typeface="+mj-lt"/>
              <a:buAutoNum type="arabicPeriod"/>
            </a:pPr>
            <a:r>
              <a:rPr lang="de-DE" kern="1200" dirty="0">
                <a:solidFill>
                  <a:srgbClr val="002F5D"/>
                </a:solidFill>
                <a:latin typeface="Roboto Condensed"/>
                <a:ea typeface="+mn-ea"/>
                <a:cs typeface="+mn-cs"/>
              </a:rPr>
              <a:t>Schule und Lehrkräfte sind – auch beim Eintreten für die „objektive Werteordnung“ zur Mäßigung und Zurückhaltung verpflichtet (v.a. Vertrauenswahrung). </a:t>
            </a:r>
            <a:r>
              <a:rPr lang="de-DE" sz="800" kern="1200" dirty="0">
                <a:solidFill>
                  <a:srgbClr val="002F5D"/>
                </a:solidFill>
                <a:latin typeface="Roboto Condensed"/>
                <a:ea typeface="+mn-ea"/>
                <a:cs typeface="+mn-cs"/>
              </a:rPr>
              <a:t>(</a:t>
            </a:r>
            <a:r>
              <a:rPr lang="de-DE" sz="800" kern="1200" dirty="0" err="1">
                <a:solidFill>
                  <a:srgbClr val="002F5D"/>
                </a:solidFill>
                <a:latin typeface="Roboto Condensed"/>
                <a:ea typeface="+mn-ea"/>
                <a:cs typeface="+mn-cs"/>
              </a:rPr>
              <a:t>Ennuschat</a:t>
            </a:r>
            <a:r>
              <a:rPr lang="de-DE" sz="800" kern="1200" dirty="0">
                <a:solidFill>
                  <a:srgbClr val="002F5D"/>
                </a:solidFill>
                <a:latin typeface="Roboto Condensed"/>
                <a:ea typeface="+mn-ea"/>
                <a:cs typeface="+mn-cs"/>
              </a:rPr>
              <a:t> 2022)</a:t>
            </a:r>
            <a:endParaRPr lang="de-DE" kern="1200" dirty="0">
              <a:solidFill>
                <a:srgbClr val="002F5D"/>
              </a:solidFill>
              <a:latin typeface="Roboto Condensed"/>
              <a:ea typeface="+mn-ea"/>
              <a:cs typeface="+mn-cs"/>
            </a:endParaRPr>
          </a:p>
        </p:txBody>
      </p:sp>
    </p:spTree>
    <p:extLst>
      <p:ext uri="{BB962C8B-B14F-4D97-AF65-F5344CB8AC3E}">
        <p14:creationId xmlns:p14="http://schemas.microsoft.com/office/powerpoint/2010/main" val="299103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7">
          <a:extLst>
            <a:ext uri="{FF2B5EF4-FFF2-40B4-BE49-F238E27FC236}">
              <a16:creationId xmlns:a16="http://schemas.microsoft.com/office/drawing/2014/main" id="{EA4462F3-09F6-BFB5-02CC-76C5360F91F1}"/>
            </a:ext>
          </a:extLst>
        </p:cNvPr>
        <p:cNvGrpSpPr/>
        <p:nvPr/>
      </p:nvGrpSpPr>
      <p:grpSpPr>
        <a:xfrm>
          <a:off x="0" y="0"/>
          <a:ext cx="0" cy="0"/>
          <a:chOff x="0" y="0"/>
          <a:chExt cx="0" cy="0"/>
        </a:xfrm>
      </p:grpSpPr>
      <p:cxnSp>
        <p:nvCxnSpPr>
          <p:cNvPr id="79" name="Google Shape;79;p26">
            <a:extLst>
              <a:ext uri="{FF2B5EF4-FFF2-40B4-BE49-F238E27FC236}">
                <a16:creationId xmlns:a16="http://schemas.microsoft.com/office/drawing/2014/main" id="{2DF37917-8583-A14B-82FB-8BF66F7D67F7}"/>
              </a:ext>
            </a:extLst>
          </p:cNvPr>
          <p:cNvCxnSpPr/>
          <p:nvPr/>
        </p:nvCxnSpPr>
        <p:spPr>
          <a:xfrm>
            <a:off x="3556007" y="156632"/>
            <a:ext cx="442769" cy="0"/>
          </a:xfrm>
          <a:prstGeom prst="straightConnector1">
            <a:avLst/>
          </a:prstGeom>
          <a:noFill/>
          <a:ln w="44450" cap="flat" cmpd="sng">
            <a:solidFill>
              <a:schemeClr val="dk1"/>
            </a:solidFill>
            <a:prstDash val="solid"/>
            <a:round/>
            <a:headEnd type="none" w="sm" len="sm"/>
            <a:tailEnd type="none" w="sm" len="sm"/>
          </a:ln>
        </p:spPr>
      </p:cxnSp>
      <p:sp>
        <p:nvSpPr>
          <p:cNvPr id="82" name="Google Shape;82;p26">
            <a:extLst>
              <a:ext uri="{FF2B5EF4-FFF2-40B4-BE49-F238E27FC236}">
                <a16:creationId xmlns:a16="http://schemas.microsoft.com/office/drawing/2014/main" id="{42E3543A-5939-650A-EE09-6366713EBA40}"/>
              </a:ext>
            </a:extLst>
          </p:cNvPr>
          <p:cNvSpPr txBox="1"/>
          <p:nvPr/>
        </p:nvSpPr>
        <p:spPr>
          <a:xfrm rot="-5400000">
            <a:off x="1749649" y="3006958"/>
            <a:ext cx="2857500" cy="18466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pic>
        <p:nvPicPr>
          <p:cNvPr id="83" name="Google Shape;83;p26">
            <a:extLst>
              <a:ext uri="{FF2B5EF4-FFF2-40B4-BE49-F238E27FC236}">
                <a16:creationId xmlns:a16="http://schemas.microsoft.com/office/drawing/2014/main" id="{C1400F14-3EB4-6736-DB71-A9B193C9CE1A}"/>
              </a:ext>
            </a:extLst>
          </p:cNvPr>
          <p:cNvPicPr preferRelativeResize="0"/>
          <p:nvPr/>
        </p:nvPicPr>
        <p:blipFill rotWithShape="1">
          <a:blip r:embed="rId3">
            <a:alphaModFix/>
          </a:blip>
          <a:srcRect l="1902" t="7936" r="778" b="2399"/>
          <a:stretch/>
        </p:blipFill>
        <p:spPr>
          <a:xfrm>
            <a:off x="-6979" y="751"/>
            <a:ext cx="3210870" cy="4499687"/>
          </a:xfrm>
          <a:prstGeom prst="rect">
            <a:avLst/>
          </a:prstGeom>
          <a:noFill/>
          <a:ln>
            <a:noFill/>
          </a:ln>
        </p:spPr>
      </p:pic>
      <p:sp>
        <p:nvSpPr>
          <p:cNvPr id="84" name="Google Shape;84;p26">
            <a:extLst>
              <a:ext uri="{FF2B5EF4-FFF2-40B4-BE49-F238E27FC236}">
                <a16:creationId xmlns:a16="http://schemas.microsoft.com/office/drawing/2014/main" id="{37A8C619-0044-4FDE-9650-303EDED46C58}"/>
              </a:ext>
            </a:extLst>
          </p:cNvPr>
          <p:cNvSpPr txBox="1"/>
          <p:nvPr/>
        </p:nvSpPr>
        <p:spPr>
          <a:xfrm rot="-5400000">
            <a:off x="1688681" y="2989170"/>
            <a:ext cx="2857500" cy="165036"/>
          </a:xfrm>
          <a:prstGeom prst="rect">
            <a:avLst/>
          </a:prstGeom>
          <a:noFill/>
          <a:ln>
            <a:noFill/>
          </a:ln>
        </p:spPr>
        <p:txBody>
          <a:bodyPr spcFirstLastPara="1" wrap="square" lIns="72000" tIns="36000" rIns="72000" bIns="360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sp>
        <p:nvSpPr>
          <p:cNvPr id="4" name="Textfeld 3">
            <a:extLst>
              <a:ext uri="{FF2B5EF4-FFF2-40B4-BE49-F238E27FC236}">
                <a16:creationId xmlns:a16="http://schemas.microsoft.com/office/drawing/2014/main" id="{2720E8D3-B5BD-436B-1021-AFF8CD5D7DB4}"/>
              </a:ext>
            </a:extLst>
          </p:cNvPr>
          <p:cNvSpPr txBox="1"/>
          <p:nvPr/>
        </p:nvSpPr>
        <p:spPr>
          <a:xfrm>
            <a:off x="3466120" y="185656"/>
            <a:ext cx="5392510" cy="615553"/>
          </a:xfrm>
          <a:prstGeom prst="rect">
            <a:avLst/>
          </a:prstGeom>
          <a:noFill/>
        </p:spPr>
        <p:txBody>
          <a:bodyPr wrap="square">
            <a:spAutoFit/>
          </a:bodyPr>
          <a:lstStyle/>
          <a:p>
            <a:pPr>
              <a:buClrTx/>
            </a:pPr>
            <a:r>
              <a:rPr lang="de-DE" sz="1700" b="1" kern="1200" dirty="0">
                <a:solidFill>
                  <a:srgbClr val="002F5D"/>
                </a:solidFill>
                <a:latin typeface="Roboto Condensed"/>
                <a:ea typeface="+mn-ea"/>
                <a:cs typeface="+mn-cs"/>
              </a:rPr>
              <a:t>Weder neutral noch parteilich – Schule in der „objektiven Werteordnung“ der Bundesrepublik</a:t>
            </a:r>
          </a:p>
        </p:txBody>
      </p:sp>
      <p:sp>
        <p:nvSpPr>
          <p:cNvPr id="2" name="Textfeld 1">
            <a:extLst>
              <a:ext uri="{FF2B5EF4-FFF2-40B4-BE49-F238E27FC236}">
                <a16:creationId xmlns:a16="http://schemas.microsoft.com/office/drawing/2014/main" id="{E5509FB4-9514-FFB4-6EFD-4A4DD5E5170C}"/>
              </a:ext>
            </a:extLst>
          </p:cNvPr>
          <p:cNvSpPr txBox="1"/>
          <p:nvPr/>
        </p:nvSpPr>
        <p:spPr>
          <a:xfrm>
            <a:off x="3824418" y="830232"/>
            <a:ext cx="4444370" cy="461665"/>
          </a:xfrm>
          <a:prstGeom prst="rect">
            <a:avLst/>
          </a:prstGeom>
          <a:noFill/>
        </p:spPr>
        <p:txBody>
          <a:bodyPr wrap="square">
            <a:spAutoFit/>
          </a:bodyPr>
          <a:lstStyle/>
          <a:p>
            <a:pPr algn="ctr"/>
            <a:r>
              <a:rPr lang="de-DE" sz="1200" dirty="0">
                <a:solidFill>
                  <a:schemeClr val="tx1"/>
                </a:solidFill>
              </a:rPr>
              <a:t>Wo verläuft die Grenze zwischen der nicht anzufechtenden „objektiven Werteordnung“ und strittigen Fragen?</a:t>
            </a:r>
          </a:p>
        </p:txBody>
      </p:sp>
      <p:graphicFrame>
        <p:nvGraphicFramePr>
          <p:cNvPr id="5" name="Tabelle 4">
            <a:extLst>
              <a:ext uri="{FF2B5EF4-FFF2-40B4-BE49-F238E27FC236}">
                <a16:creationId xmlns:a16="http://schemas.microsoft.com/office/drawing/2014/main" id="{A3B009E4-0F46-3AD7-60D2-D336F35CB9EB}"/>
              </a:ext>
            </a:extLst>
          </p:cNvPr>
          <p:cNvGraphicFramePr>
            <a:graphicFrameLocks noGrp="1"/>
          </p:cNvGraphicFramePr>
          <p:nvPr>
            <p:extLst>
              <p:ext uri="{D42A27DB-BD31-4B8C-83A1-F6EECF244321}">
                <p14:modId xmlns:p14="http://schemas.microsoft.com/office/powerpoint/2010/main" val="2059629285"/>
              </p:ext>
            </p:extLst>
          </p:nvPr>
        </p:nvGraphicFramePr>
        <p:xfrm>
          <a:off x="3332961" y="1320920"/>
          <a:ext cx="5658828" cy="3108960"/>
        </p:xfrm>
        <a:graphic>
          <a:graphicData uri="http://schemas.openxmlformats.org/drawingml/2006/table">
            <a:tbl>
              <a:tblPr firstRow="1" bandRow="1">
                <a:tableStyleId>{5940675A-B579-460E-94D1-54222C63F5DA}</a:tableStyleId>
              </a:tblPr>
              <a:tblGrid>
                <a:gridCol w="1500296">
                  <a:extLst>
                    <a:ext uri="{9D8B030D-6E8A-4147-A177-3AD203B41FA5}">
                      <a16:colId xmlns:a16="http://schemas.microsoft.com/office/drawing/2014/main" val="59796734"/>
                    </a:ext>
                  </a:extLst>
                </a:gridCol>
                <a:gridCol w="2024743">
                  <a:extLst>
                    <a:ext uri="{9D8B030D-6E8A-4147-A177-3AD203B41FA5}">
                      <a16:colId xmlns:a16="http://schemas.microsoft.com/office/drawing/2014/main" val="2627921981"/>
                    </a:ext>
                  </a:extLst>
                </a:gridCol>
                <a:gridCol w="2133789">
                  <a:extLst>
                    <a:ext uri="{9D8B030D-6E8A-4147-A177-3AD203B41FA5}">
                      <a16:colId xmlns:a16="http://schemas.microsoft.com/office/drawing/2014/main" val="2601511804"/>
                    </a:ext>
                  </a:extLst>
                </a:gridCol>
              </a:tblGrid>
              <a:tr h="294660">
                <a:tc>
                  <a:txBody>
                    <a:bodyPr/>
                    <a:lstStyle/>
                    <a:p>
                      <a:pPr algn="ctr"/>
                      <a:r>
                        <a:rPr lang="de-DE" sz="1200" b="1" dirty="0"/>
                        <a:t>objektive Werteordnung</a:t>
                      </a:r>
                    </a:p>
                  </a:txBody>
                  <a:tcPr/>
                </a:tc>
                <a:tc>
                  <a:txBody>
                    <a:bodyPr/>
                    <a:lstStyle/>
                    <a:p>
                      <a:pPr algn="ctr"/>
                      <a:r>
                        <a:rPr lang="de-DE" sz="1200" b="1" dirty="0"/>
                        <a:t>vertretbar</a:t>
                      </a:r>
                    </a:p>
                  </a:txBody>
                  <a:tcPr/>
                </a:tc>
                <a:tc>
                  <a:txBody>
                    <a:bodyPr/>
                    <a:lstStyle/>
                    <a:p>
                      <a:pPr algn="ctr"/>
                      <a:r>
                        <a:rPr lang="de-DE" sz="1200" b="1" dirty="0"/>
                        <a:t>nicht vertretbar</a:t>
                      </a:r>
                    </a:p>
                  </a:txBody>
                  <a:tcPr/>
                </a:tc>
                <a:extLst>
                  <a:ext uri="{0D108BD9-81ED-4DB2-BD59-A6C34878D82A}">
                    <a16:rowId xmlns:a16="http://schemas.microsoft.com/office/drawing/2014/main" val="3401589359"/>
                  </a:ext>
                </a:extLst>
              </a:tr>
              <a:tr h="294660">
                <a:tc>
                  <a:txBody>
                    <a:bodyPr/>
                    <a:lstStyle/>
                    <a:p>
                      <a:r>
                        <a:rPr lang="de-DE" sz="1200" dirty="0"/>
                        <a:t>Menschenwürde</a:t>
                      </a:r>
                    </a:p>
                    <a:p>
                      <a:endParaRPr lang="de-DE" sz="1200" dirty="0"/>
                    </a:p>
                    <a:p>
                      <a:r>
                        <a:rPr lang="de-DE" sz="1000" dirty="0"/>
                        <a:t>(Beispiele aus dem Gutachten des BfV 2024)</a:t>
                      </a:r>
                    </a:p>
                  </a:txBody>
                  <a:tcPr/>
                </a:tc>
                <a:tc>
                  <a:txBody>
                    <a:bodyPr/>
                    <a:lstStyle/>
                    <a:p>
                      <a:endParaRPr lang="de-DE" sz="1200" dirty="0"/>
                    </a:p>
                    <a:p>
                      <a:endParaRPr lang="de-DE" sz="1200" dirty="0"/>
                    </a:p>
                    <a:p>
                      <a:endParaRPr lang="de-DE" sz="1200" dirty="0"/>
                    </a:p>
                    <a:p>
                      <a:endParaRPr lang="de-DE" sz="1200" dirty="0"/>
                    </a:p>
                    <a:p>
                      <a:endParaRPr lang="de-DE" sz="1200" dirty="0"/>
                    </a:p>
                  </a:txBody>
                  <a:tcPr/>
                </a:tc>
                <a:tc>
                  <a:txBody>
                    <a:bodyPr/>
                    <a:lstStyle/>
                    <a:p>
                      <a:endParaRPr lang="de-DE" sz="1200" dirty="0"/>
                    </a:p>
                  </a:txBody>
                  <a:tcPr/>
                </a:tc>
                <a:extLst>
                  <a:ext uri="{0D108BD9-81ED-4DB2-BD59-A6C34878D82A}">
                    <a16:rowId xmlns:a16="http://schemas.microsoft.com/office/drawing/2014/main" val="1415424944"/>
                  </a:ext>
                </a:extLst>
              </a:tr>
              <a:tr h="294660">
                <a:tc>
                  <a:txBody>
                    <a:bodyPr/>
                    <a:lstStyle/>
                    <a:p>
                      <a:r>
                        <a:rPr lang="de-DE" sz="1200" dirty="0"/>
                        <a:t>Demokratieprinzip</a:t>
                      </a:r>
                    </a:p>
                  </a:txBody>
                  <a:tcPr/>
                </a:tc>
                <a:tc>
                  <a:txBody>
                    <a:bodyPr/>
                    <a:lstStyle/>
                    <a:p>
                      <a:endParaRPr lang="de-DE" sz="1200" dirty="0"/>
                    </a:p>
                    <a:p>
                      <a:endParaRPr lang="de-DE" sz="1200" dirty="0"/>
                    </a:p>
                    <a:p>
                      <a:endParaRPr lang="de-DE" sz="1200" dirty="0"/>
                    </a:p>
                    <a:p>
                      <a:endParaRPr lang="de-DE" sz="1200" dirty="0"/>
                    </a:p>
                  </a:txBody>
                  <a:tcPr/>
                </a:tc>
                <a:tc>
                  <a:txBody>
                    <a:bodyPr/>
                    <a:lstStyle/>
                    <a:p>
                      <a:endParaRPr lang="de-DE" sz="1200" dirty="0"/>
                    </a:p>
                  </a:txBody>
                  <a:tcPr/>
                </a:tc>
                <a:extLst>
                  <a:ext uri="{0D108BD9-81ED-4DB2-BD59-A6C34878D82A}">
                    <a16:rowId xmlns:a16="http://schemas.microsoft.com/office/drawing/2014/main" val="306637218"/>
                  </a:ext>
                </a:extLst>
              </a:tr>
              <a:tr h="294660">
                <a:tc>
                  <a:txBody>
                    <a:bodyPr/>
                    <a:lstStyle/>
                    <a:p>
                      <a:r>
                        <a:rPr lang="de-DE" sz="1200" dirty="0"/>
                        <a:t>Rechtsstaatlichkeit</a:t>
                      </a:r>
                    </a:p>
                  </a:txBody>
                  <a:tcPr/>
                </a:tc>
                <a:tc>
                  <a:txBody>
                    <a:bodyPr/>
                    <a:lstStyle/>
                    <a:p>
                      <a:endParaRPr lang="de-DE" sz="1200" dirty="0"/>
                    </a:p>
                    <a:p>
                      <a:endParaRPr lang="de-DE" sz="1200" dirty="0"/>
                    </a:p>
                    <a:p>
                      <a:endParaRPr lang="de-DE" sz="1200" dirty="0"/>
                    </a:p>
                    <a:p>
                      <a:endParaRPr lang="de-DE" sz="1200" dirty="0"/>
                    </a:p>
                  </a:txBody>
                  <a:tcPr/>
                </a:tc>
                <a:tc>
                  <a:txBody>
                    <a:bodyPr/>
                    <a:lstStyle/>
                    <a:p>
                      <a:endParaRPr lang="de-DE" sz="1200" dirty="0"/>
                    </a:p>
                  </a:txBody>
                  <a:tcPr/>
                </a:tc>
                <a:extLst>
                  <a:ext uri="{0D108BD9-81ED-4DB2-BD59-A6C34878D82A}">
                    <a16:rowId xmlns:a16="http://schemas.microsoft.com/office/drawing/2014/main" val="2895651482"/>
                  </a:ext>
                </a:extLst>
              </a:tr>
            </a:tbl>
          </a:graphicData>
        </a:graphic>
      </p:graphicFrame>
    </p:spTree>
    <p:extLst>
      <p:ext uri="{BB962C8B-B14F-4D97-AF65-F5344CB8AC3E}">
        <p14:creationId xmlns:p14="http://schemas.microsoft.com/office/powerpoint/2010/main" val="25138733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7">
          <a:extLst>
            <a:ext uri="{FF2B5EF4-FFF2-40B4-BE49-F238E27FC236}">
              <a16:creationId xmlns:a16="http://schemas.microsoft.com/office/drawing/2014/main" id="{4BE7FDFA-9CEE-C8A5-E935-026CF9DF5439}"/>
            </a:ext>
          </a:extLst>
        </p:cNvPr>
        <p:cNvGrpSpPr/>
        <p:nvPr/>
      </p:nvGrpSpPr>
      <p:grpSpPr>
        <a:xfrm>
          <a:off x="0" y="0"/>
          <a:ext cx="0" cy="0"/>
          <a:chOff x="0" y="0"/>
          <a:chExt cx="0" cy="0"/>
        </a:xfrm>
      </p:grpSpPr>
      <p:cxnSp>
        <p:nvCxnSpPr>
          <p:cNvPr id="79" name="Google Shape;79;p26">
            <a:extLst>
              <a:ext uri="{FF2B5EF4-FFF2-40B4-BE49-F238E27FC236}">
                <a16:creationId xmlns:a16="http://schemas.microsoft.com/office/drawing/2014/main" id="{DBE33ECE-A8F7-D424-6D82-A4038C3BE1CE}"/>
              </a:ext>
            </a:extLst>
          </p:cNvPr>
          <p:cNvCxnSpPr/>
          <p:nvPr/>
        </p:nvCxnSpPr>
        <p:spPr>
          <a:xfrm>
            <a:off x="3556007" y="156632"/>
            <a:ext cx="442769" cy="0"/>
          </a:xfrm>
          <a:prstGeom prst="straightConnector1">
            <a:avLst/>
          </a:prstGeom>
          <a:noFill/>
          <a:ln w="44450" cap="flat" cmpd="sng">
            <a:solidFill>
              <a:schemeClr val="dk1"/>
            </a:solidFill>
            <a:prstDash val="solid"/>
            <a:round/>
            <a:headEnd type="none" w="sm" len="sm"/>
            <a:tailEnd type="none" w="sm" len="sm"/>
          </a:ln>
        </p:spPr>
      </p:cxnSp>
      <p:sp>
        <p:nvSpPr>
          <p:cNvPr id="82" name="Google Shape;82;p26">
            <a:extLst>
              <a:ext uri="{FF2B5EF4-FFF2-40B4-BE49-F238E27FC236}">
                <a16:creationId xmlns:a16="http://schemas.microsoft.com/office/drawing/2014/main" id="{3B1120E5-8162-9906-69CF-1F44D03B2474}"/>
              </a:ext>
            </a:extLst>
          </p:cNvPr>
          <p:cNvSpPr txBox="1"/>
          <p:nvPr/>
        </p:nvSpPr>
        <p:spPr>
          <a:xfrm rot="-5400000">
            <a:off x="1749649" y="3006958"/>
            <a:ext cx="2857500" cy="18466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pic>
        <p:nvPicPr>
          <p:cNvPr id="83" name="Google Shape;83;p26">
            <a:extLst>
              <a:ext uri="{FF2B5EF4-FFF2-40B4-BE49-F238E27FC236}">
                <a16:creationId xmlns:a16="http://schemas.microsoft.com/office/drawing/2014/main" id="{D36EA785-B5C8-6F80-E82F-D79B71F64789}"/>
              </a:ext>
            </a:extLst>
          </p:cNvPr>
          <p:cNvPicPr preferRelativeResize="0"/>
          <p:nvPr/>
        </p:nvPicPr>
        <p:blipFill rotWithShape="1">
          <a:blip r:embed="rId3">
            <a:alphaModFix/>
          </a:blip>
          <a:srcRect l="1902" t="7936" r="778" b="2399"/>
          <a:stretch/>
        </p:blipFill>
        <p:spPr>
          <a:xfrm>
            <a:off x="-6979" y="751"/>
            <a:ext cx="3210870" cy="4499687"/>
          </a:xfrm>
          <a:prstGeom prst="rect">
            <a:avLst/>
          </a:prstGeom>
          <a:noFill/>
          <a:ln>
            <a:noFill/>
          </a:ln>
        </p:spPr>
      </p:pic>
      <p:sp>
        <p:nvSpPr>
          <p:cNvPr id="84" name="Google Shape;84;p26">
            <a:extLst>
              <a:ext uri="{FF2B5EF4-FFF2-40B4-BE49-F238E27FC236}">
                <a16:creationId xmlns:a16="http://schemas.microsoft.com/office/drawing/2014/main" id="{63B8A79D-D58A-8C67-3070-3AD310DC08E9}"/>
              </a:ext>
            </a:extLst>
          </p:cNvPr>
          <p:cNvSpPr txBox="1"/>
          <p:nvPr/>
        </p:nvSpPr>
        <p:spPr>
          <a:xfrm rot="-5400000">
            <a:off x="1688681" y="2989170"/>
            <a:ext cx="2857500" cy="165036"/>
          </a:xfrm>
          <a:prstGeom prst="rect">
            <a:avLst/>
          </a:prstGeom>
          <a:noFill/>
          <a:ln>
            <a:noFill/>
          </a:ln>
        </p:spPr>
        <p:txBody>
          <a:bodyPr spcFirstLastPara="1" wrap="square" lIns="72000" tIns="36000" rIns="72000" bIns="360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sp>
        <p:nvSpPr>
          <p:cNvPr id="4" name="Textfeld 3">
            <a:extLst>
              <a:ext uri="{FF2B5EF4-FFF2-40B4-BE49-F238E27FC236}">
                <a16:creationId xmlns:a16="http://schemas.microsoft.com/office/drawing/2014/main" id="{3A0F6568-6385-91FA-0605-B18209E7F265}"/>
              </a:ext>
            </a:extLst>
          </p:cNvPr>
          <p:cNvSpPr txBox="1"/>
          <p:nvPr/>
        </p:nvSpPr>
        <p:spPr>
          <a:xfrm>
            <a:off x="3466120" y="185656"/>
            <a:ext cx="5392510" cy="615553"/>
          </a:xfrm>
          <a:prstGeom prst="rect">
            <a:avLst/>
          </a:prstGeom>
          <a:noFill/>
        </p:spPr>
        <p:txBody>
          <a:bodyPr wrap="square">
            <a:spAutoFit/>
          </a:bodyPr>
          <a:lstStyle/>
          <a:p>
            <a:pPr>
              <a:buClrTx/>
            </a:pPr>
            <a:r>
              <a:rPr lang="de-DE" sz="1700" b="1" kern="1200" dirty="0">
                <a:solidFill>
                  <a:srgbClr val="002F5D"/>
                </a:solidFill>
                <a:latin typeface="Roboto Condensed"/>
                <a:ea typeface="+mn-ea"/>
                <a:cs typeface="+mn-cs"/>
              </a:rPr>
              <a:t>Weder neutral noch parteilich – Schule in der „objektiven Werteordnung“ der Bundesrepublik</a:t>
            </a:r>
          </a:p>
        </p:txBody>
      </p:sp>
      <p:sp>
        <p:nvSpPr>
          <p:cNvPr id="2" name="Textfeld 1">
            <a:extLst>
              <a:ext uri="{FF2B5EF4-FFF2-40B4-BE49-F238E27FC236}">
                <a16:creationId xmlns:a16="http://schemas.microsoft.com/office/drawing/2014/main" id="{344AE5EF-E4A1-D676-278B-F33DDEB0D157}"/>
              </a:ext>
            </a:extLst>
          </p:cNvPr>
          <p:cNvSpPr txBox="1"/>
          <p:nvPr/>
        </p:nvSpPr>
        <p:spPr>
          <a:xfrm>
            <a:off x="3824418" y="830232"/>
            <a:ext cx="4444370" cy="461665"/>
          </a:xfrm>
          <a:prstGeom prst="rect">
            <a:avLst/>
          </a:prstGeom>
          <a:noFill/>
        </p:spPr>
        <p:txBody>
          <a:bodyPr wrap="square">
            <a:spAutoFit/>
          </a:bodyPr>
          <a:lstStyle/>
          <a:p>
            <a:pPr algn="ctr"/>
            <a:r>
              <a:rPr lang="de-DE" sz="1200" dirty="0">
                <a:solidFill>
                  <a:schemeClr val="tx1"/>
                </a:solidFill>
              </a:rPr>
              <a:t>Wo verläuft die Grenze zwischen der nicht anzufechtenden „objektiven Werteordnung“ und strittigen Fragen?</a:t>
            </a:r>
          </a:p>
        </p:txBody>
      </p:sp>
      <p:graphicFrame>
        <p:nvGraphicFramePr>
          <p:cNvPr id="5" name="Tabelle 4">
            <a:extLst>
              <a:ext uri="{FF2B5EF4-FFF2-40B4-BE49-F238E27FC236}">
                <a16:creationId xmlns:a16="http://schemas.microsoft.com/office/drawing/2014/main" id="{8E28DC93-3654-DF58-18F9-6A2E194AC764}"/>
              </a:ext>
            </a:extLst>
          </p:cNvPr>
          <p:cNvGraphicFramePr>
            <a:graphicFrameLocks noGrp="1"/>
          </p:cNvGraphicFramePr>
          <p:nvPr>
            <p:extLst>
              <p:ext uri="{D42A27DB-BD31-4B8C-83A1-F6EECF244321}">
                <p14:modId xmlns:p14="http://schemas.microsoft.com/office/powerpoint/2010/main" val="4180689808"/>
              </p:ext>
            </p:extLst>
          </p:nvPr>
        </p:nvGraphicFramePr>
        <p:xfrm>
          <a:off x="3332961" y="1320920"/>
          <a:ext cx="5658828" cy="3108960"/>
        </p:xfrm>
        <a:graphic>
          <a:graphicData uri="http://schemas.openxmlformats.org/drawingml/2006/table">
            <a:tbl>
              <a:tblPr firstRow="1" bandRow="1">
                <a:tableStyleId>{5940675A-B579-460E-94D1-54222C63F5DA}</a:tableStyleId>
              </a:tblPr>
              <a:tblGrid>
                <a:gridCol w="1500296">
                  <a:extLst>
                    <a:ext uri="{9D8B030D-6E8A-4147-A177-3AD203B41FA5}">
                      <a16:colId xmlns:a16="http://schemas.microsoft.com/office/drawing/2014/main" val="59796734"/>
                    </a:ext>
                  </a:extLst>
                </a:gridCol>
                <a:gridCol w="2024743">
                  <a:extLst>
                    <a:ext uri="{9D8B030D-6E8A-4147-A177-3AD203B41FA5}">
                      <a16:colId xmlns:a16="http://schemas.microsoft.com/office/drawing/2014/main" val="2627921981"/>
                    </a:ext>
                  </a:extLst>
                </a:gridCol>
                <a:gridCol w="2133789">
                  <a:extLst>
                    <a:ext uri="{9D8B030D-6E8A-4147-A177-3AD203B41FA5}">
                      <a16:colId xmlns:a16="http://schemas.microsoft.com/office/drawing/2014/main" val="2601511804"/>
                    </a:ext>
                  </a:extLst>
                </a:gridCol>
              </a:tblGrid>
              <a:tr h="294660">
                <a:tc>
                  <a:txBody>
                    <a:bodyPr/>
                    <a:lstStyle/>
                    <a:p>
                      <a:pPr algn="ctr"/>
                      <a:r>
                        <a:rPr lang="de-DE" sz="1200" b="1" dirty="0"/>
                        <a:t>objektive Werteordnung</a:t>
                      </a:r>
                    </a:p>
                  </a:txBody>
                  <a:tcPr/>
                </a:tc>
                <a:tc>
                  <a:txBody>
                    <a:bodyPr/>
                    <a:lstStyle/>
                    <a:p>
                      <a:pPr algn="ctr"/>
                      <a:r>
                        <a:rPr lang="de-DE" sz="1200" b="1" dirty="0"/>
                        <a:t>vertretbar</a:t>
                      </a:r>
                    </a:p>
                  </a:txBody>
                  <a:tcPr/>
                </a:tc>
                <a:tc>
                  <a:txBody>
                    <a:bodyPr/>
                    <a:lstStyle/>
                    <a:p>
                      <a:pPr algn="ctr"/>
                      <a:r>
                        <a:rPr lang="de-DE" sz="1200" b="1" dirty="0"/>
                        <a:t>nicht vertretbar</a:t>
                      </a:r>
                    </a:p>
                  </a:txBody>
                  <a:tcPr/>
                </a:tc>
                <a:extLst>
                  <a:ext uri="{0D108BD9-81ED-4DB2-BD59-A6C34878D82A}">
                    <a16:rowId xmlns:a16="http://schemas.microsoft.com/office/drawing/2014/main" val="3401589359"/>
                  </a:ext>
                </a:extLst>
              </a:tr>
              <a:tr h="294660">
                <a:tc>
                  <a:txBody>
                    <a:bodyPr/>
                    <a:lstStyle/>
                    <a:p>
                      <a:r>
                        <a:rPr lang="de-DE" sz="1200" dirty="0"/>
                        <a:t>Menschenwürde</a:t>
                      </a:r>
                    </a:p>
                    <a:p>
                      <a:endParaRPr lang="de-DE" sz="1200" dirty="0"/>
                    </a:p>
                    <a:p>
                      <a:r>
                        <a:rPr lang="de-DE" sz="1000" dirty="0"/>
                        <a:t>(Beispiele aus dem Gutachten des BfV 2024)</a:t>
                      </a:r>
                    </a:p>
                  </a:txBody>
                  <a:tcPr/>
                </a:tc>
                <a:tc>
                  <a:txBody>
                    <a:bodyPr/>
                    <a:lstStyle/>
                    <a:p>
                      <a:r>
                        <a:rPr lang="de-DE" sz="1200" dirty="0"/>
                        <a:t>restriktive Asylpolitik, Betonung von Grenzen, Steuerung von Immigration, Abschiebungen</a:t>
                      </a:r>
                    </a:p>
                  </a:txBody>
                  <a:tcPr/>
                </a:tc>
                <a:tc>
                  <a:txBody>
                    <a:bodyPr/>
                    <a:lstStyle/>
                    <a:p>
                      <a:r>
                        <a:rPr lang="de-DE" sz="1200" dirty="0"/>
                        <a:t>Vertreten eines abstammungsmäßig-homogenen Volksbegriffs, Entmenschlichung der „Out-Group“</a:t>
                      </a:r>
                    </a:p>
                  </a:txBody>
                  <a:tcPr/>
                </a:tc>
                <a:extLst>
                  <a:ext uri="{0D108BD9-81ED-4DB2-BD59-A6C34878D82A}">
                    <a16:rowId xmlns:a16="http://schemas.microsoft.com/office/drawing/2014/main" val="1415424944"/>
                  </a:ext>
                </a:extLst>
              </a:tr>
              <a:tr h="294660">
                <a:tc>
                  <a:txBody>
                    <a:bodyPr/>
                    <a:lstStyle/>
                    <a:p>
                      <a:r>
                        <a:rPr lang="de-DE" sz="1200" dirty="0"/>
                        <a:t>Demokratieprinzip</a:t>
                      </a:r>
                    </a:p>
                  </a:txBody>
                  <a:tcPr/>
                </a:tc>
                <a:tc>
                  <a:txBody>
                    <a:bodyPr/>
                    <a:lstStyle/>
                    <a:p>
                      <a:endParaRPr lang="de-DE" sz="1200" dirty="0"/>
                    </a:p>
                    <a:p>
                      <a:endParaRPr lang="de-DE" sz="1200" dirty="0"/>
                    </a:p>
                    <a:p>
                      <a:endParaRPr lang="de-DE" sz="1200" dirty="0"/>
                    </a:p>
                    <a:p>
                      <a:endParaRPr lang="de-DE" sz="1200" dirty="0"/>
                    </a:p>
                  </a:txBody>
                  <a:tcPr/>
                </a:tc>
                <a:tc>
                  <a:txBody>
                    <a:bodyPr/>
                    <a:lstStyle/>
                    <a:p>
                      <a:endParaRPr lang="de-DE" sz="1200" dirty="0"/>
                    </a:p>
                  </a:txBody>
                  <a:tcPr/>
                </a:tc>
                <a:extLst>
                  <a:ext uri="{0D108BD9-81ED-4DB2-BD59-A6C34878D82A}">
                    <a16:rowId xmlns:a16="http://schemas.microsoft.com/office/drawing/2014/main" val="306637218"/>
                  </a:ext>
                </a:extLst>
              </a:tr>
              <a:tr h="294660">
                <a:tc>
                  <a:txBody>
                    <a:bodyPr/>
                    <a:lstStyle/>
                    <a:p>
                      <a:r>
                        <a:rPr lang="de-DE" sz="1200" dirty="0"/>
                        <a:t>Rechtsstaatlichkeit</a:t>
                      </a:r>
                    </a:p>
                  </a:txBody>
                  <a:tcPr/>
                </a:tc>
                <a:tc>
                  <a:txBody>
                    <a:bodyPr/>
                    <a:lstStyle/>
                    <a:p>
                      <a:endParaRPr lang="de-DE" sz="1200" dirty="0"/>
                    </a:p>
                    <a:p>
                      <a:endParaRPr lang="de-DE" sz="1200" dirty="0"/>
                    </a:p>
                    <a:p>
                      <a:endParaRPr lang="de-DE" sz="1200" dirty="0"/>
                    </a:p>
                    <a:p>
                      <a:endParaRPr lang="de-DE" sz="1200" dirty="0"/>
                    </a:p>
                  </a:txBody>
                  <a:tcPr/>
                </a:tc>
                <a:tc>
                  <a:txBody>
                    <a:bodyPr/>
                    <a:lstStyle/>
                    <a:p>
                      <a:endParaRPr lang="de-DE" sz="1200" dirty="0"/>
                    </a:p>
                  </a:txBody>
                  <a:tcPr/>
                </a:tc>
                <a:extLst>
                  <a:ext uri="{0D108BD9-81ED-4DB2-BD59-A6C34878D82A}">
                    <a16:rowId xmlns:a16="http://schemas.microsoft.com/office/drawing/2014/main" val="2895651482"/>
                  </a:ext>
                </a:extLst>
              </a:tr>
            </a:tbl>
          </a:graphicData>
        </a:graphic>
      </p:graphicFrame>
    </p:spTree>
    <p:extLst>
      <p:ext uri="{BB962C8B-B14F-4D97-AF65-F5344CB8AC3E}">
        <p14:creationId xmlns:p14="http://schemas.microsoft.com/office/powerpoint/2010/main" val="15254294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7">
          <a:extLst>
            <a:ext uri="{FF2B5EF4-FFF2-40B4-BE49-F238E27FC236}">
              <a16:creationId xmlns:a16="http://schemas.microsoft.com/office/drawing/2014/main" id="{6FDACF87-5CCA-8277-EA7B-BAF4315822C0}"/>
            </a:ext>
          </a:extLst>
        </p:cNvPr>
        <p:cNvGrpSpPr/>
        <p:nvPr/>
      </p:nvGrpSpPr>
      <p:grpSpPr>
        <a:xfrm>
          <a:off x="0" y="0"/>
          <a:ext cx="0" cy="0"/>
          <a:chOff x="0" y="0"/>
          <a:chExt cx="0" cy="0"/>
        </a:xfrm>
      </p:grpSpPr>
      <p:cxnSp>
        <p:nvCxnSpPr>
          <p:cNvPr id="79" name="Google Shape;79;p26">
            <a:extLst>
              <a:ext uri="{FF2B5EF4-FFF2-40B4-BE49-F238E27FC236}">
                <a16:creationId xmlns:a16="http://schemas.microsoft.com/office/drawing/2014/main" id="{4EF01D9F-5B4B-3D6E-B421-48CB1A44A4B9}"/>
              </a:ext>
            </a:extLst>
          </p:cNvPr>
          <p:cNvCxnSpPr/>
          <p:nvPr/>
        </p:nvCxnSpPr>
        <p:spPr>
          <a:xfrm>
            <a:off x="3556007" y="156632"/>
            <a:ext cx="442769" cy="0"/>
          </a:xfrm>
          <a:prstGeom prst="straightConnector1">
            <a:avLst/>
          </a:prstGeom>
          <a:noFill/>
          <a:ln w="44450" cap="flat" cmpd="sng">
            <a:solidFill>
              <a:schemeClr val="dk1"/>
            </a:solidFill>
            <a:prstDash val="solid"/>
            <a:round/>
            <a:headEnd type="none" w="sm" len="sm"/>
            <a:tailEnd type="none" w="sm" len="sm"/>
          </a:ln>
        </p:spPr>
      </p:cxnSp>
      <p:sp>
        <p:nvSpPr>
          <p:cNvPr id="82" name="Google Shape;82;p26">
            <a:extLst>
              <a:ext uri="{FF2B5EF4-FFF2-40B4-BE49-F238E27FC236}">
                <a16:creationId xmlns:a16="http://schemas.microsoft.com/office/drawing/2014/main" id="{4675E1AC-CA62-0B78-6A5F-6CC1C35F507F}"/>
              </a:ext>
            </a:extLst>
          </p:cNvPr>
          <p:cNvSpPr txBox="1"/>
          <p:nvPr/>
        </p:nvSpPr>
        <p:spPr>
          <a:xfrm rot="-5400000">
            <a:off x="1749649" y="3006958"/>
            <a:ext cx="2857500" cy="18466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pic>
        <p:nvPicPr>
          <p:cNvPr id="83" name="Google Shape;83;p26">
            <a:extLst>
              <a:ext uri="{FF2B5EF4-FFF2-40B4-BE49-F238E27FC236}">
                <a16:creationId xmlns:a16="http://schemas.microsoft.com/office/drawing/2014/main" id="{863CE5ED-A7C7-E9D4-7E9F-7F0203DC1A2D}"/>
              </a:ext>
            </a:extLst>
          </p:cNvPr>
          <p:cNvPicPr preferRelativeResize="0"/>
          <p:nvPr/>
        </p:nvPicPr>
        <p:blipFill rotWithShape="1">
          <a:blip r:embed="rId3">
            <a:alphaModFix/>
          </a:blip>
          <a:srcRect l="1902" t="7936" r="778" b="2399"/>
          <a:stretch/>
        </p:blipFill>
        <p:spPr>
          <a:xfrm>
            <a:off x="-6979" y="751"/>
            <a:ext cx="3210870" cy="4499687"/>
          </a:xfrm>
          <a:prstGeom prst="rect">
            <a:avLst/>
          </a:prstGeom>
          <a:noFill/>
          <a:ln>
            <a:noFill/>
          </a:ln>
        </p:spPr>
      </p:pic>
      <p:sp>
        <p:nvSpPr>
          <p:cNvPr id="84" name="Google Shape;84;p26">
            <a:extLst>
              <a:ext uri="{FF2B5EF4-FFF2-40B4-BE49-F238E27FC236}">
                <a16:creationId xmlns:a16="http://schemas.microsoft.com/office/drawing/2014/main" id="{5D185B86-3E89-45CD-A6BA-3CC13B519BC2}"/>
              </a:ext>
            </a:extLst>
          </p:cNvPr>
          <p:cNvSpPr txBox="1"/>
          <p:nvPr/>
        </p:nvSpPr>
        <p:spPr>
          <a:xfrm rot="-5400000">
            <a:off x="1688681" y="2989170"/>
            <a:ext cx="2857500" cy="165036"/>
          </a:xfrm>
          <a:prstGeom prst="rect">
            <a:avLst/>
          </a:prstGeom>
          <a:noFill/>
          <a:ln>
            <a:noFill/>
          </a:ln>
        </p:spPr>
        <p:txBody>
          <a:bodyPr spcFirstLastPara="1" wrap="square" lIns="72000" tIns="36000" rIns="72000" bIns="3600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de-DE" sz="600" b="0" i="0" u="none" strike="noStrike" cap="none">
                <a:solidFill>
                  <a:srgbClr val="FFFFFF"/>
                </a:solidFill>
                <a:latin typeface="Roboto Condensed"/>
                <a:ea typeface="Roboto Condensed"/>
                <a:cs typeface="Roboto Condensed"/>
                <a:sym typeface="Roboto Condensed"/>
              </a:rPr>
              <a:t>Foto: Jan-Peter Kasper</a:t>
            </a:r>
            <a:endParaRPr sz="1400" b="0" i="0" u="none" strike="noStrike" cap="none">
              <a:solidFill>
                <a:srgbClr val="000000"/>
              </a:solidFill>
              <a:latin typeface="Arial"/>
              <a:ea typeface="Arial"/>
              <a:cs typeface="Arial"/>
              <a:sym typeface="Arial"/>
            </a:endParaRPr>
          </a:p>
        </p:txBody>
      </p:sp>
      <p:sp>
        <p:nvSpPr>
          <p:cNvPr id="4" name="Textfeld 3">
            <a:extLst>
              <a:ext uri="{FF2B5EF4-FFF2-40B4-BE49-F238E27FC236}">
                <a16:creationId xmlns:a16="http://schemas.microsoft.com/office/drawing/2014/main" id="{26CC45A8-2D23-1E89-0492-783AC0C0D089}"/>
              </a:ext>
            </a:extLst>
          </p:cNvPr>
          <p:cNvSpPr txBox="1"/>
          <p:nvPr/>
        </p:nvSpPr>
        <p:spPr>
          <a:xfrm>
            <a:off x="3466120" y="185656"/>
            <a:ext cx="5392510" cy="615553"/>
          </a:xfrm>
          <a:prstGeom prst="rect">
            <a:avLst/>
          </a:prstGeom>
          <a:noFill/>
        </p:spPr>
        <p:txBody>
          <a:bodyPr wrap="square">
            <a:spAutoFit/>
          </a:bodyPr>
          <a:lstStyle/>
          <a:p>
            <a:pPr>
              <a:buClrTx/>
            </a:pPr>
            <a:r>
              <a:rPr lang="de-DE" sz="1700" b="1" kern="1200" dirty="0">
                <a:solidFill>
                  <a:srgbClr val="002F5D"/>
                </a:solidFill>
                <a:latin typeface="Roboto Condensed"/>
                <a:ea typeface="+mn-ea"/>
                <a:cs typeface="+mn-cs"/>
              </a:rPr>
              <a:t>Weder neutral noch parteilich – Schule in der „objektiven Werteordnung“ der Bundesrepublik</a:t>
            </a:r>
          </a:p>
        </p:txBody>
      </p:sp>
      <p:sp>
        <p:nvSpPr>
          <p:cNvPr id="2" name="Textfeld 1">
            <a:extLst>
              <a:ext uri="{FF2B5EF4-FFF2-40B4-BE49-F238E27FC236}">
                <a16:creationId xmlns:a16="http://schemas.microsoft.com/office/drawing/2014/main" id="{24DE3FBB-F6F1-1894-0FCF-7B9493BC4D6E}"/>
              </a:ext>
            </a:extLst>
          </p:cNvPr>
          <p:cNvSpPr txBox="1"/>
          <p:nvPr/>
        </p:nvSpPr>
        <p:spPr>
          <a:xfrm>
            <a:off x="3824418" y="830232"/>
            <a:ext cx="4444370" cy="461665"/>
          </a:xfrm>
          <a:prstGeom prst="rect">
            <a:avLst/>
          </a:prstGeom>
          <a:noFill/>
        </p:spPr>
        <p:txBody>
          <a:bodyPr wrap="square">
            <a:spAutoFit/>
          </a:bodyPr>
          <a:lstStyle/>
          <a:p>
            <a:pPr algn="ctr"/>
            <a:r>
              <a:rPr lang="de-DE" sz="1200" dirty="0">
                <a:solidFill>
                  <a:schemeClr val="tx1"/>
                </a:solidFill>
              </a:rPr>
              <a:t>Wo verläuft die Grenze zwischen der nicht anzufechtenden „objektiven Werteordnung“ und strittigen Fragen?</a:t>
            </a:r>
          </a:p>
        </p:txBody>
      </p:sp>
      <p:graphicFrame>
        <p:nvGraphicFramePr>
          <p:cNvPr id="5" name="Tabelle 4">
            <a:extLst>
              <a:ext uri="{FF2B5EF4-FFF2-40B4-BE49-F238E27FC236}">
                <a16:creationId xmlns:a16="http://schemas.microsoft.com/office/drawing/2014/main" id="{44DD0B9C-518F-3AD1-C133-3A92682D54BF}"/>
              </a:ext>
            </a:extLst>
          </p:cNvPr>
          <p:cNvGraphicFramePr>
            <a:graphicFrameLocks noGrp="1"/>
          </p:cNvGraphicFramePr>
          <p:nvPr>
            <p:extLst>
              <p:ext uri="{D42A27DB-BD31-4B8C-83A1-F6EECF244321}">
                <p14:modId xmlns:p14="http://schemas.microsoft.com/office/powerpoint/2010/main" val="3431251750"/>
              </p:ext>
            </p:extLst>
          </p:nvPr>
        </p:nvGraphicFramePr>
        <p:xfrm>
          <a:off x="3332961" y="1320920"/>
          <a:ext cx="5658828" cy="3108960"/>
        </p:xfrm>
        <a:graphic>
          <a:graphicData uri="http://schemas.openxmlformats.org/drawingml/2006/table">
            <a:tbl>
              <a:tblPr firstRow="1" bandRow="1">
                <a:tableStyleId>{5940675A-B579-460E-94D1-54222C63F5DA}</a:tableStyleId>
              </a:tblPr>
              <a:tblGrid>
                <a:gridCol w="1500296">
                  <a:extLst>
                    <a:ext uri="{9D8B030D-6E8A-4147-A177-3AD203B41FA5}">
                      <a16:colId xmlns:a16="http://schemas.microsoft.com/office/drawing/2014/main" val="59796734"/>
                    </a:ext>
                  </a:extLst>
                </a:gridCol>
                <a:gridCol w="2024743">
                  <a:extLst>
                    <a:ext uri="{9D8B030D-6E8A-4147-A177-3AD203B41FA5}">
                      <a16:colId xmlns:a16="http://schemas.microsoft.com/office/drawing/2014/main" val="2627921981"/>
                    </a:ext>
                  </a:extLst>
                </a:gridCol>
                <a:gridCol w="2133789">
                  <a:extLst>
                    <a:ext uri="{9D8B030D-6E8A-4147-A177-3AD203B41FA5}">
                      <a16:colId xmlns:a16="http://schemas.microsoft.com/office/drawing/2014/main" val="2601511804"/>
                    </a:ext>
                  </a:extLst>
                </a:gridCol>
              </a:tblGrid>
              <a:tr h="294660">
                <a:tc>
                  <a:txBody>
                    <a:bodyPr/>
                    <a:lstStyle/>
                    <a:p>
                      <a:pPr algn="ctr"/>
                      <a:r>
                        <a:rPr lang="de-DE" sz="1200" b="1" dirty="0"/>
                        <a:t>objektive Werteordnung</a:t>
                      </a:r>
                    </a:p>
                  </a:txBody>
                  <a:tcPr/>
                </a:tc>
                <a:tc>
                  <a:txBody>
                    <a:bodyPr/>
                    <a:lstStyle/>
                    <a:p>
                      <a:pPr algn="ctr"/>
                      <a:r>
                        <a:rPr lang="de-DE" sz="1200" b="1" dirty="0"/>
                        <a:t>vertretbar</a:t>
                      </a:r>
                    </a:p>
                  </a:txBody>
                  <a:tcPr/>
                </a:tc>
                <a:tc>
                  <a:txBody>
                    <a:bodyPr/>
                    <a:lstStyle/>
                    <a:p>
                      <a:pPr algn="ctr"/>
                      <a:r>
                        <a:rPr lang="de-DE" sz="1200" b="1" dirty="0"/>
                        <a:t>nicht vertretbar</a:t>
                      </a:r>
                    </a:p>
                  </a:txBody>
                  <a:tcPr/>
                </a:tc>
                <a:extLst>
                  <a:ext uri="{0D108BD9-81ED-4DB2-BD59-A6C34878D82A}">
                    <a16:rowId xmlns:a16="http://schemas.microsoft.com/office/drawing/2014/main" val="3401589359"/>
                  </a:ext>
                </a:extLst>
              </a:tr>
              <a:tr h="294660">
                <a:tc>
                  <a:txBody>
                    <a:bodyPr/>
                    <a:lstStyle/>
                    <a:p>
                      <a:r>
                        <a:rPr lang="de-DE" sz="1200" dirty="0"/>
                        <a:t>Menschenwürde</a:t>
                      </a:r>
                    </a:p>
                    <a:p>
                      <a:endParaRPr lang="de-DE" sz="1200" dirty="0"/>
                    </a:p>
                    <a:p>
                      <a:r>
                        <a:rPr lang="de-DE" sz="1000" dirty="0"/>
                        <a:t>(Beispiele aus dem Gutachten des BfV 2024)</a:t>
                      </a:r>
                    </a:p>
                  </a:txBody>
                  <a:tcPr/>
                </a:tc>
                <a:tc>
                  <a:txBody>
                    <a:bodyPr/>
                    <a:lstStyle/>
                    <a:p>
                      <a:r>
                        <a:rPr lang="de-DE" sz="1200" dirty="0"/>
                        <a:t>restriktive Asylpolitik, Betonung von Grenzen, Steuerung von Immigration, Abschiebungen</a:t>
                      </a:r>
                    </a:p>
                  </a:txBody>
                  <a:tcPr/>
                </a:tc>
                <a:tc>
                  <a:txBody>
                    <a:bodyPr/>
                    <a:lstStyle/>
                    <a:p>
                      <a:r>
                        <a:rPr lang="de-DE" sz="1200" dirty="0"/>
                        <a:t>Vertreten eines abstammungsmäßig-homogenen Volksbegriffs, Entmenschlichung der „Out-Group“</a:t>
                      </a:r>
                    </a:p>
                  </a:txBody>
                  <a:tcPr/>
                </a:tc>
                <a:extLst>
                  <a:ext uri="{0D108BD9-81ED-4DB2-BD59-A6C34878D82A}">
                    <a16:rowId xmlns:a16="http://schemas.microsoft.com/office/drawing/2014/main" val="1415424944"/>
                  </a:ext>
                </a:extLst>
              </a:tr>
              <a:tr h="294660">
                <a:tc>
                  <a:txBody>
                    <a:bodyPr/>
                    <a:lstStyle/>
                    <a:p>
                      <a:r>
                        <a:rPr lang="de-DE" sz="1200" dirty="0"/>
                        <a:t>Demokratieprinzip</a:t>
                      </a:r>
                    </a:p>
                  </a:txBody>
                  <a:tcPr/>
                </a:tc>
                <a:tc>
                  <a:txBody>
                    <a:bodyPr/>
                    <a:lstStyle/>
                    <a:p>
                      <a:r>
                        <a:rPr lang="de-DE" sz="1200" dirty="0"/>
                        <a:t>Ablehnung konkreter </a:t>
                      </a:r>
                      <a:r>
                        <a:rPr lang="de-DE" sz="1200" dirty="0" err="1"/>
                        <a:t>Policies</a:t>
                      </a:r>
                      <a:r>
                        <a:rPr lang="de-DE" sz="1200" dirty="0"/>
                        <a:t> (z.B. Heizungsgesetz)</a:t>
                      </a:r>
                    </a:p>
                  </a:txBody>
                  <a:tcPr/>
                </a:tc>
                <a:tc>
                  <a:txBody>
                    <a:bodyPr/>
                    <a:lstStyle/>
                    <a:p>
                      <a:r>
                        <a:rPr lang="de-DE" sz="1200"/>
                        <a:t>Bekämpfung </a:t>
                      </a:r>
                      <a:r>
                        <a:rPr lang="de-DE" sz="1200" dirty="0"/>
                        <a:t>des pol. Systems; Behauptung die Bundesrepublik sein eine totalitäre Ökodiktatur</a:t>
                      </a:r>
                    </a:p>
                  </a:txBody>
                  <a:tcPr/>
                </a:tc>
                <a:extLst>
                  <a:ext uri="{0D108BD9-81ED-4DB2-BD59-A6C34878D82A}">
                    <a16:rowId xmlns:a16="http://schemas.microsoft.com/office/drawing/2014/main" val="306637218"/>
                  </a:ext>
                </a:extLst>
              </a:tr>
              <a:tr h="294660">
                <a:tc>
                  <a:txBody>
                    <a:bodyPr/>
                    <a:lstStyle/>
                    <a:p>
                      <a:r>
                        <a:rPr lang="de-DE" sz="1200" dirty="0"/>
                        <a:t>Rechtsstaatlichkeit</a:t>
                      </a:r>
                    </a:p>
                  </a:txBody>
                  <a:tcPr/>
                </a:tc>
                <a:tc>
                  <a:txBody>
                    <a:bodyPr/>
                    <a:lstStyle/>
                    <a:p>
                      <a:endParaRPr lang="de-DE" sz="1200" dirty="0"/>
                    </a:p>
                    <a:p>
                      <a:endParaRPr lang="de-DE" sz="1200" dirty="0"/>
                    </a:p>
                    <a:p>
                      <a:endParaRPr lang="de-DE" sz="1200" dirty="0"/>
                    </a:p>
                    <a:p>
                      <a:endParaRPr lang="de-DE" sz="1200" dirty="0"/>
                    </a:p>
                  </a:txBody>
                  <a:tcPr/>
                </a:tc>
                <a:tc>
                  <a:txBody>
                    <a:bodyPr/>
                    <a:lstStyle/>
                    <a:p>
                      <a:endParaRPr lang="de-DE" sz="1200" dirty="0"/>
                    </a:p>
                  </a:txBody>
                  <a:tcPr/>
                </a:tc>
                <a:extLst>
                  <a:ext uri="{0D108BD9-81ED-4DB2-BD59-A6C34878D82A}">
                    <a16:rowId xmlns:a16="http://schemas.microsoft.com/office/drawing/2014/main" val="2895651482"/>
                  </a:ext>
                </a:extLst>
              </a:tr>
            </a:tbl>
          </a:graphicData>
        </a:graphic>
      </p:graphicFrame>
    </p:spTree>
    <p:extLst>
      <p:ext uri="{BB962C8B-B14F-4D97-AF65-F5344CB8AC3E}">
        <p14:creationId xmlns:p14="http://schemas.microsoft.com/office/powerpoint/2010/main" val="1541148910"/>
      </p:ext>
    </p:extLst>
  </p:cSld>
  <p:clrMapOvr>
    <a:masterClrMapping/>
  </p:clrMapOvr>
</p:sld>
</file>

<file path=ppt/theme/theme1.xml><?xml version="1.0" encoding="utf-8"?>
<a:theme xmlns:a="http://schemas.openxmlformats.org/drawingml/2006/main" name="Universität Jena">
  <a:themeElements>
    <a:clrScheme name="Universität">
      <a:dk1>
        <a:srgbClr val="002F5D"/>
      </a:dk1>
      <a:lt1>
        <a:srgbClr val="FFFFFF"/>
      </a:lt1>
      <a:dk2>
        <a:srgbClr val="002F5D"/>
      </a:dk2>
      <a:lt2>
        <a:srgbClr val="FFFFFF"/>
      </a:lt2>
      <a:accent1>
        <a:srgbClr val="AE9A63"/>
      </a:accent1>
      <a:accent2>
        <a:srgbClr val="7682A5"/>
      </a:accent2>
      <a:accent3>
        <a:srgbClr val="8E98B7"/>
      </a:accent3>
      <a:accent4>
        <a:srgbClr val="FFFFFF"/>
      </a:accent4>
      <a:accent5>
        <a:srgbClr val="FFFFFF"/>
      </a:accent5>
      <a:accent6>
        <a:srgbClr val="FFFFFF"/>
      </a:accent6>
      <a:hlink>
        <a:srgbClr val="7682A5"/>
      </a:hlink>
      <a:folHlink>
        <a:srgbClr val="A8AFC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Universität Jena">
  <a:themeElements>
    <a:clrScheme name="Universität">
      <a:dk1>
        <a:srgbClr val="002F5D"/>
      </a:dk1>
      <a:lt1>
        <a:srgbClr val="FFFFFF"/>
      </a:lt1>
      <a:dk2>
        <a:srgbClr val="002F5D"/>
      </a:dk2>
      <a:lt2>
        <a:srgbClr val="FFFFFF"/>
      </a:lt2>
      <a:accent1>
        <a:srgbClr val="AE9A63"/>
      </a:accent1>
      <a:accent2>
        <a:srgbClr val="7682A5"/>
      </a:accent2>
      <a:accent3>
        <a:srgbClr val="8E98B7"/>
      </a:accent3>
      <a:accent4>
        <a:srgbClr val="FFFFFF"/>
      </a:accent4>
      <a:accent5>
        <a:srgbClr val="FFFFFF"/>
      </a:accent5>
      <a:accent6>
        <a:srgbClr val="FFFFFF"/>
      </a:accent6>
      <a:hlink>
        <a:srgbClr val="7682A5"/>
      </a:hlink>
      <a:folHlink>
        <a:srgbClr val="A8AFC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1870</Words>
  <Application>Microsoft Office PowerPoint</Application>
  <PresentationFormat>Bildschirmpräsentation (16:9)</PresentationFormat>
  <Paragraphs>223</Paragraphs>
  <Slides>18</Slides>
  <Notes>18</Notes>
  <HiddenSlides>0</HiddenSlides>
  <MMClips>0</MMClips>
  <ScaleCrop>false</ScaleCrop>
  <HeadingPairs>
    <vt:vector size="6" baseType="variant">
      <vt:variant>
        <vt:lpstr>Verwendete Schriftarten</vt:lpstr>
      </vt:variant>
      <vt:variant>
        <vt:i4>4</vt:i4>
      </vt:variant>
      <vt:variant>
        <vt:lpstr>Design</vt:lpstr>
      </vt:variant>
      <vt:variant>
        <vt:i4>2</vt:i4>
      </vt:variant>
      <vt:variant>
        <vt:lpstr>Folientitel</vt:lpstr>
      </vt:variant>
      <vt:variant>
        <vt:i4>18</vt:i4>
      </vt:variant>
    </vt:vector>
  </HeadingPairs>
  <TitlesOfParts>
    <vt:vector size="24" baseType="lpstr">
      <vt:lpstr>Roboto Condensed</vt:lpstr>
      <vt:lpstr>Arial</vt:lpstr>
      <vt:lpstr>Palatino Linotype</vt:lpstr>
      <vt:lpstr>Calibri</vt:lpstr>
      <vt:lpstr>Universität Jena</vt:lpstr>
      <vt:lpstr>1_Universität Jena</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Liana Franke</dc:creator>
  <cp:lastModifiedBy>Philipp Kramer</cp:lastModifiedBy>
  <cp:revision>4</cp:revision>
  <dcterms:created xsi:type="dcterms:W3CDTF">2017-03-23T10:34:48Z</dcterms:created>
  <dcterms:modified xsi:type="dcterms:W3CDTF">2025-11-03T10:36:49Z</dcterms:modified>
</cp:coreProperties>
</file>