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0" r:id="rId1"/>
  </p:sldMasterIdLst>
  <p:notesMasterIdLst>
    <p:notesMasterId r:id="rId14"/>
  </p:notesMasterIdLst>
  <p:sldIdLst>
    <p:sldId id="267" r:id="rId2"/>
    <p:sldId id="258" r:id="rId3"/>
    <p:sldId id="285" r:id="rId4"/>
    <p:sldId id="293" r:id="rId5"/>
    <p:sldId id="304" r:id="rId6"/>
    <p:sldId id="294" r:id="rId7"/>
    <p:sldId id="281" r:id="rId8"/>
    <p:sldId id="303" r:id="rId9"/>
    <p:sldId id="297" r:id="rId10"/>
    <p:sldId id="273" r:id="rId11"/>
    <p:sldId id="276" r:id="rId12"/>
    <p:sldId id="288" r:id="rId1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00FF00"/>
    <a:srgbClr val="D45E00"/>
    <a:srgbClr val="00F3FF"/>
    <a:srgbClr val="24EDFF"/>
    <a:srgbClr val="F8E300"/>
    <a:srgbClr val="0D0D0D"/>
    <a:srgbClr val="66F8FF"/>
    <a:srgbClr val="4AB3B8"/>
    <a:srgbClr val="0FA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00" autoAdjust="0"/>
    <p:restoredTop sz="90909" autoAdjust="0"/>
  </p:normalViewPr>
  <p:slideViewPr>
    <p:cSldViewPr snapToGrid="0">
      <p:cViewPr varScale="1">
        <p:scale>
          <a:sx n="70" d="100"/>
          <a:sy n="70" d="100"/>
        </p:scale>
        <p:origin x="1123" y="62"/>
      </p:cViewPr>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2555BE-60B7-47BF-8E0F-8ACDE6D206F4}" type="datetimeFigureOut">
              <a:rPr lang="de-DE" smtClean="0"/>
              <a:t>15.07.2022</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0BEBF2-9075-4414-8B9B-342B47F36B3B}" type="slidenum">
              <a:rPr lang="de-DE" smtClean="0"/>
              <a:t>‹Nr.›</a:t>
            </a:fld>
            <a:endParaRPr lang="de-DE"/>
          </a:p>
        </p:txBody>
      </p:sp>
    </p:spTree>
    <p:extLst>
      <p:ext uri="{BB962C8B-B14F-4D97-AF65-F5344CB8AC3E}">
        <p14:creationId xmlns:p14="http://schemas.microsoft.com/office/powerpoint/2010/main" val="4958496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Hello and welcome to our</a:t>
            </a:r>
            <a:r>
              <a:rPr lang="en-US" baseline="0" dirty="0"/>
              <a:t> presentation of the Lab Buddy System for Hybrid Practical Training and the Integration of Online Students into the Student Community. My name is </a:t>
            </a:r>
            <a:r>
              <a:rPr lang="en-US" baseline="0" dirty="0" err="1"/>
              <a:t>Jari</a:t>
            </a:r>
            <a:r>
              <a:rPr lang="en-US" baseline="0" dirty="0"/>
              <a:t> </a:t>
            </a:r>
            <a:r>
              <a:rPr lang="en-US" baseline="0" dirty="0" err="1"/>
              <a:t>Domke</a:t>
            </a:r>
            <a:r>
              <a:rPr lang="en-US" baseline="0" dirty="0"/>
              <a:t> and in the following we report the experiences we made during our work on the topic</a:t>
            </a:r>
            <a:endParaRPr lang="en-US" dirty="0"/>
          </a:p>
        </p:txBody>
      </p:sp>
      <p:sp>
        <p:nvSpPr>
          <p:cNvPr id="4" name="Foliennummernplatzhalter 3"/>
          <p:cNvSpPr>
            <a:spLocks noGrp="1"/>
          </p:cNvSpPr>
          <p:nvPr>
            <p:ph type="sldNum" sz="quarter" idx="5"/>
          </p:nvPr>
        </p:nvSpPr>
        <p:spPr/>
        <p:txBody>
          <a:bodyPr/>
          <a:lstStyle/>
          <a:p>
            <a:fld id="{4F0BEBF2-9075-4414-8B9B-342B47F36B3B}" type="slidenum">
              <a:rPr lang="de-DE" smtClean="0"/>
              <a:t>1</a:t>
            </a:fld>
            <a:endParaRPr lang="de-DE"/>
          </a:p>
        </p:txBody>
      </p:sp>
    </p:spTree>
    <p:extLst>
      <p:ext uri="{BB962C8B-B14F-4D97-AF65-F5344CB8AC3E}">
        <p14:creationId xmlns:p14="http://schemas.microsoft.com/office/powerpoint/2010/main" val="2166587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7000"/>
              </a:lnSpc>
              <a:spcAft>
                <a:spcPts val="800"/>
              </a:spcAft>
            </a:pPr>
            <a:r>
              <a:rPr lang="de-DE" sz="1800" dirty="0" err="1">
                <a:effectLst/>
                <a:latin typeface="Calibri" panose="020F0502020204030204" pitchFamily="34" charset="0"/>
                <a:ea typeface="Calibri" panose="020F0502020204030204" pitchFamily="34" charset="0"/>
                <a:cs typeface="Times New Roman" panose="02020603050405020304" pitchFamily="18" charset="0"/>
              </a:rPr>
              <a:t>Considering</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the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impact</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of</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the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remotely</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controlable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hard</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and</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software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we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started</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to</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work</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on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that</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immediately</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We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now</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have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working</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prototype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of</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an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experiment</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that</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can</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be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controlled</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remotely</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yet</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offers</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most</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the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possibilities</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to</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manipulate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the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experiment</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that</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are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available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to</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an on-site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student</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Using</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platform</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-independent,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modularly</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expandable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React.js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application</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with</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OpenGL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rendering</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we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are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planning</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to</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make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our</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experiments</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accessible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for</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anyone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anywhere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provided</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an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adequate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internet</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connection</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is</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available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For</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us</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the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most</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important</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feature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is</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that</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experiments</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are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done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for</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real and not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using</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simulation</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Noise and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other</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maybe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more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subtle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physical</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effects</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not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neccessarily</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included</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in a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simulation</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can</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be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observed</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More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importantly</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students</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can</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observe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the</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real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experiment</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and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export</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relevant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data</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on </a:t>
            </a:r>
            <a:r>
              <a:rPr lang="de-DE" sz="1800" baseline="0" dirty="0" err="1">
                <a:effectLst/>
                <a:latin typeface="Calibri" panose="020F0502020204030204" pitchFamily="34" charset="0"/>
                <a:ea typeface="Calibri" panose="020F0502020204030204" pitchFamily="34" charset="0"/>
                <a:cs typeface="Times New Roman" panose="02020603050405020304" pitchFamily="18" charset="0"/>
              </a:rPr>
              <a:t>their</a:t>
            </a:r>
            <a:r>
              <a:rPr lang="de-DE" sz="1800" baseline="0" dirty="0">
                <a:effectLst/>
                <a:latin typeface="Calibri" panose="020F0502020204030204" pitchFamily="34" charset="0"/>
                <a:ea typeface="Calibri" panose="020F0502020204030204" pitchFamily="34" charset="0"/>
                <a:cs typeface="Times New Roman" panose="02020603050405020304" pitchFamily="18" charset="0"/>
              </a:rPr>
              <a:t> own.</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4F0BEBF2-9075-4414-8B9B-342B47F36B3B}" type="slidenum">
              <a:rPr lang="de-DE" smtClean="0"/>
              <a:t>10</a:t>
            </a:fld>
            <a:endParaRPr lang="de-DE"/>
          </a:p>
        </p:txBody>
      </p:sp>
    </p:spTree>
    <p:extLst>
      <p:ext uri="{BB962C8B-B14F-4D97-AF65-F5344CB8AC3E}">
        <p14:creationId xmlns:p14="http://schemas.microsoft.com/office/powerpoint/2010/main" val="33741899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effectLst/>
                <a:latin typeface="Calibri" panose="020F0502020204030204" pitchFamily="34" charset="0"/>
                <a:ea typeface="Calibri" panose="020F0502020204030204" pitchFamily="34" charset="0"/>
                <a:cs typeface="Times New Roman" panose="02020603050405020304" pitchFamily="18" charset="0"/>
              </a:rPr>
              <a:t>The Lab Buddy System, </a:t>
            </a:r>
            <a:r>
              <a:rPr lang="de-DE" sz="1200" dirty="0" err="1">
                <a:effectLst/>
                <a:latin typeface="Calibri" panose="020F0502020204030204" pitchFamily="34" charset="0"/>
                <a:ea typeface="Calibri" panose="020F0502020204030204" pitchFamily="34" charset="0"/>
                <a:cs typeface="Times New Roman" panose="02020603050405020304" pitchFamily="18" charset="0"/>
              </a:rPr>
              <a:t>the</a:t>
            </a:r>
            <a:r>
              <a:rPr lang="de-DE" sz="1200" dirty="0">
                <a:effectLst/>
                <a:latin typeface="Calibri" panose="020F0502020204030204" pitchFamily="34" charset="0"/>
                <a:ea typeface="Calibri" panose="020F0502020204030204" pitchFamily="34" charset="0"/>
                <a:cs typeface="Times New Roman" panose="02020603050405020304" pitchFamily="18" charset="0"/>
              </a:rPr>
              <a:t> XR Twin Lab </a:t>
            </a:r>
            <a:r>
              <a:rPr lang="de-DE" sz="1200" dirty="0" err="1">
                <a:effectLst/>
                <a:latin typeface="Calibri" panose="020F0502020204030204" pitchFamily="34" charset="0"/>
                <a:ea typeface="Calibri" panose="020F0502020204030204" pitchFamily="34" charset="0"/>
                <a:cs typeface="Times New Roman" panose="02020603050405020304" pitchFamily="18" charset="0"/>
              </a:rPr>
              <a:t>as</a:t>
            </a:r>
            <a:r>
              <a:rPr lang="de-DE" sz="1200" dirty="0">
                <a:effectLst/>
                <a:latin typeface="Calibri" panose="020F0502020204030204" pitchFamily="34" charset="0"/>
                <a:ea typeface="Calibri" panose="020F0502020204030204" pitchFamily="34" charset="0"/>
                <a:cs typeface="Times New Roman" panose="02020603050405020304" pitchFamily="18" charset="0"/>
              </a:rPr>
              <a:t> </a:t>
            </a:r>
            <a:r>
              <a:rPr lang="de-DE" sz="1200" dirty="0" err="1">
                <a:effectLst/>
                <a:latin typeface="Calibri" panose="020F0502020204030204" pitchFamily="34" charset="0"/>
                <a:ea typeface="Calibri" panose="020F0502020204030204" pitchFamily="34" charset="0"/>
                <a:cs typeface="Times New Roman" panose="02020603050405020304" pitchFamily="18" charset="0"/>
              </a:rPr>
              <a:t>well</a:t>
            </a:r>
            <a:r>
              <a:rPr lang="de-DE" sz="1200" dirty="0">
                <a:effectLst/>
                <a:latin typeface="Calibri" panose="020F0502020204030204" pitchFamily="34" charset="0"/>
                <a:ea typeface="Calibri" panose="020F0502020204030204" pitchFamily="34" charset="0"/>
                <a:cs typeface="Times New Roman" panose="02020603050405020304" pitchFamily="18" charset="0"/>
              </a:rPr>
              <a:t> </a:t>
            </a:r>
            <a:r>
              <a:rPr lang="de-DE" sz="1200" dirty="0" err="1">
                <a:effectLst/>
                <a:latin typeface="Calibri" panose="020F0502020204030204" pitchFamily="34" charset="0"/>
                <a:ea typeface="Calibri" panose="020F0502020204030204" pitchFamily="34" charset="0"/>
                <a:cs typeface="Times New Roman" panose="02020603050405020304" pitchFamily="18" charset="0"/>
              </a:rPr>
              <a:t>as</a:t>
            </a:r>
            <a:r>
              <a:rPr lang="de-DE" sz="1200" dirty="0">
                <a:effectLst/>
                <a:latin typeface="Calibri" panose="020F0502020204030204" pitchFamily="34" charset="0"/>
                <a:ea typeface="Calibri" panose="020F0502020204030204" pitchFamily="34" charset="0"/>
                <a:cs typeface="Times New Roman" panose="02020603050405020304" pitchFamily="18" charset="0"/>
              </a:rPr>
              <a:t> </a:t>
            </a:r>
            <a:r>
              <a:rPr lang="de-DE" sz="1200" dirty="0" err="1">
                <a:effectLst/>
                <a:latin typeface="Calibri" panose="020F0502020204030204" pitchFamily="34" charset="0"/>
                <a:ea typeface="Calibri" panose="020F0502020204030204" pitchFamily="34" charset="0"/>
                <a:cs typeface="Times New Roman" panose="02020603050405020304" pitchFamily="18" charset="0"/>
              </a:rPr>
              <a:t>many</a:t>
            </a:r>
            <a:r>
              <a:rPr lang="de-DE" sz="1200" dirty="0">
                <a:effectLst/>
                <a:latin typeface="Calibri" panose="020F0502020204030204" pitchFamily="34" charset="0"/>
                <a:ea typeface="Calibri" panose="020F0502020204030204" pitchFamily="34" charset="0"/>
                <a:cs typeface="Times New Roman" panose="02020603050405020304" pitchFamily="18" charset="0"/>
              </a:rPr>
              <a:t> </a:t>
            </a:r>
            <a:r>
              <a:rPr lang="de-DE" sz="1200" dirty="0" err="1">
                <a:effectLst/>
                <a:latin typeface="Calibri" panose="020F0502020204030204" pitchFamily="34" charset="0"/>
                <a:ea typeface="Calibri" panose="020F0502020204030204" pitchFamily="34" charset="0"/>
                <a:cs typeface="Times New Roman" panose="02020603050405020304" pitchFamily="18" charset="0"/>
              </a:rPr>
              <a:t>other</a:t>
            </a:r>
            <a:r>
              <a:rPr lang="de-DE" sz="1200" dirty="0">
                <a:effectLst/>
                <a:latin typeface="Calibri" panose="020F0502020204030204" pitchFamily="34" charset="0"/>
                <a:ea typeface="Calibri" panose="020F0502020204030204" pitchFamily="34" charset="0"/>
                <a:cs typeface="Times New Roman" panose="02020603050405020304" pitchFamily="18" charset="0"/>
              </a:rPr>
              <a:t> </a:t>
            </a:r>
            <a:r>
              <a:rPr lang="de-DE" sz="1200" dirty="0" err="1">
                <a:effectLst/>
                <a:latin typeface="Calibri" panose="020F0502020204030204" pitchFamily="34" charset="0"/>
                <a:ea typeface="Calibri" panose="020F0502020204030204" pitchFamily="34" charset="0"/>
                <a:cs typeface="Times New Roman" panose="02020603050405020304" pitchFamily="18" charset="0"/>
              </a:rPr>
              <a:t>projects</a:t>
            </a:r>
            <a:r>
              <a:rPr lang="de-DE" sz="1200" dirty="0">
                <a:effectLst/>
                <a:latin typeface="Calibri" panose="020F0502020204030204" pitchFamily="34" charset="0"/>
                <a:ea typeface="Calibri" panose="020F0502020204030204" pitchFamily="34" charset="0"/>
                <a:cs typeface="Times New Roman" panose="02020603050405020304" pitchFamily="18" charset="0"/>
              </a:rPr>
              <a:t> </a:t>
            </a:r>
            <a:r>
              <a:rPr lang="de-DE" sz="1200" dirty="0" err="1">
                <a:effectLst/>
                <a:latin typeface="Calibri" panose="020F0502020204030204" pitchFamily="34" charset="0"/>
                <a:ea typeface="Calibri" panose="020F0502020204030204" pitchFamily="34" charset="0"/>
                <a:cs typeface="Times New Roman" panose="02020603050405020304" pitchFamily="18" charset="0"/>
              </a:rPr>
              <a:t>have</a:t>
            </a:r>
            <a:r>
              <a:rPr lang="de-DE" sz="1200" dirty="0">
                <a:effectLst/>
                <a:latin typeface="Calibri" panose="020F0502020204030204" pitchFamily="34" charset="0"/>
                <a:ea typeface="Calibri" panose="020F0502020204030204" pitchFamily="34" charset="0"/>
                <a:cs typeface="Times New Roman" panose="02020603050405020304" pitchFamily="18" charset="0"/>
              </a:rPr>
              <a:t> </a:t>
            </a:r>
            <a:r>
              <a:rPr lang="de-DE" sz="1200" dirty="0" err="1">
                <a:effectLst/>
                <a:latin typeface="Calibri" panose="020F0502020204030204" pitchFamily="34" charset="0"/>
                <a:ea typeface="Calibri" panose="020F0502020204030204" pitchFamily="34" charset="0"/>
                <a:cs typeface="Times New Roman" panose="02020603050405020304" pitchFamily="18" charset="0"/>
              </a:rPr>
              <a:t>been</a:t>
            </a:r>
            <a:r>
              <a:rPr lang="de-DE" sz="12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200" baseline="0" dirty="0" err="1">
                <a:effectLst/>
                <a:latin typeface="Calibri" panose="020F0502020204030204" pitchFamily="34" charset="0"/>
                <a:ea typeface="Calibri" panose="020F0502020204030204" pitchFamily="34" charset="0"/>
                <a:cs typeface="Times New Roman" panose="02020603050405020304" pitchFamily="18" charset="0"/>
              </a:rPr>
              <a:t>realized</a:t>
            </a:r>
            <a:r>
              <a:rPr lang="de-DE" sz="1200" dirty="0">
                <a:effectLst/>
                <a:latin typeface="Calibri" panose="020F0502020204030204" pitchFamily="34" charset="0"/>
                <a:ea typeface="Calibri" panose="020F0502020204030204" pitchFamily="34" charset="0"/>
                <a:cs typeface="Times New Roman" panose="02020603050405020304" pitchFamily="18" charset="0"/>
              </a:rPr>
              <a:t> </a:t>
            </a:r>
            <a:r>
              <a:rPr lang="de-DE" sz="1200" dirty="0" err="1">
                <a:effectLst/>
                <a:latin typeface="Calibri" panose="020F0502020204030204" pitchFamily="34" charset="0"/>
                <a:ea typeface="Calibri" panose="020F0502020204030204" pitchFamily="34" charset="0"/>
                <a:cs typeface="Times New Roman" panose="02020603050405020304" pitchFamily="18" charset="0"/>
              </a:rPr>
              <a:t>with</a:t>
            </a:r>
            <a:r>
              <a:rPr lang="de-DE" sz="1200" dirty="0">
                <a:effectLst/>
                <a:latin typeface="Calibri" panose="020F0502020204030204" pitchFamily="34" charset="0"/>
                <a:ea typeface="Calibri" panose="020F0502020204030204" pitchFamily="34" charset="0"/>
                <a:cs typeface="Times New Roman" panose="02020603050405020304" pitchFamily="18" charset="0"/>
              </a:rPr>
              <a:t> </a:t>
            </a:r>
            <a:r>
              <a:rPr lang="de-DE" sz="1200" dirty="0" err="1">
                <a:effectLst/>
                <a:latin typeface="Calibri" panose="020F0502020204030204" pitchFamily="34" charset="0"/>
                <a:ea typeface="Calibri" panose="020F0502020204030204" pitchFamily="34" charset="0"/>
                <a:cs typeface="Times New Roman" panose="02020603050405020304" pitchFamily="18" charset="0"/>
              </a:rPr>
              <a:t>our</a:t>
            </a:r>
            <a:r>
              <a:rPr lang="de-DE" sz="1200" dirty="0">
                <a:effectLst/>
                <a:latin typeface="Calibri" panose="020F0502020204030204" pitchFamily="34" charset="0"/>
                <a:ea typeface="Calibri" panose="020F0502020204030204" pitchFamily="34" charset="0"/>
                <a:cs typeface="Times New Roman" panose="02020603050405020304" pitchFamily="18" charset="0"/>
              </a:rPr>
              <a:t> </a:t>
            </a:r>
            <a:r>
              <a:rPr lang="de-DE" sz="1200" dirty="0" err="1">
                <a:effectLst/>
                <a:latin typeface="Calibri" panose="020F0502020204030204" pitchFamily="34" charset="0"/>
                <a:ea typeface="Calibri" panose="020F0502020204030204" pitchFamily="34" charset="0"/>
                <a:cs typeface="Times New Roman" panose="02020603050405020304" pitchFamily="18" charset="0"/>
              </a:rPr>
              <a:t>partners</a:t>
            </a:r>
            <a:r>
              <a:rPr lang="de-DE" sz="1200" dirty="0">
                <a:effectLst/>
                <a:latin typeface="Calibri" panose="020F0502020204030204" pitchFamily="34" charset="0"/>
                <a:ea typeface="Calibri" panose="020F0502020204030204" pitchFamily="34" charset="0"/>
                <a:cs typeface="Times New Roman" panose="02020603050405020304" pitchFamily="18" charset="0"/>
              </a:rPr>
              <a:t> </a:t>
            </a:r>
            <a:r>
              <a:rPr lang="de-DE" sz="1200" dirty="0" err="1">
                <a:effectLst/>
                <a:latin typeface="Calibri" panose="020F0502020204030204" pitchFamily="34" charset="0"/>
                <a:ea typeface="Calibri" panose="020F0502020204030204" pitchFamily="34" charset="0"/>
                <a:cs typeface="Times New Roman" panose="02020603050405020304" pitchFamily="18" charset="0"/>
              </a:rPr>
              <a:t>from</a:t>
            </a:r>
            <a:r>
              <a:rPr lang="de-DE" sz="12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200" baseline="0" dirty="0" err="1">
                <a:effectLst/>
                <a:latin typeface="Calibri" panose="020F0502020204030204" pitchFamily="34" charset="0"/>
                <a:ea typeface="Calibri" panose="020F0502020204030204" pitchFamily="34" charset="0"/>
                <a:cs typeface="Times New Roman" panose="02020603050405020304" pitchFamily="18" charset="0"/>
              </a:rPr>
              <a:t>the</a:t>
            </a:r>
            <a:r>
              <a:rPr lang="de-DE" sz="1200" baseline="0" dirty="0">
                <a:effectLst/>
                <a:latin typeface="Calibri" panose="020F0502020204030204" pitchFamily="34" charset="0"/>
                <a:ea typeface="Calibri" panose="020F0502020204030204" pitchFamily="34" charset="0"/>
                <a:cs typeface="Times New Roman" panose="02020603050405020304" pitchFamily="18" charset="0"/>
              </a:rPr>
              <a:t> Open </a:t>
            </a:r>
            <a:r>
              <a:rPr lang="de-DE" sz="1200" baseline="0" dirty="0" err="1">
                <a:effectLst/>
                <a:latin typeface="Calibri" panose="020F0502020204030204" pitchFamily="34" charset="0"/>
                <a:ea typeface="Calibri" panose="020F0502020204030204" pitchFamily="34" charset="0"/>
                <a:cs typeface="Times New Roman" panose="02020603050405020304" pitchFamily="18" charset="0"/>
              </a:rPr>
              <a:t>Photonics</a:t>
            </a:r>
            <a:r>
              <a:rPr lang="de-DE" sz="1200" baseline="0" dirty="0">
                <a:effectLst/>
                <a:latin typeface="Calibri" panose="020F0502020204030204" pitchFamily="34" charset="0"/>
                <a:ea typeface="Calibri" panose="020F0502020204030204" pitchFamily="34" charset="0"/>
                <a:cs typeface="Times New Roman" panose="02020603050405020304" pitchFamily="18" charset="0"/>
              </a:rPr>
              <a:t> </a:t>
            </a:r>
            <a:r>
              <a:rPr lang="de-DE" sz="1200" baseline="0" dirty="0" err="1">
                <a:effectLst/>
                <a:latin typeface="Calibri" panose="020F0502020204030204" pitchFamily="34" charset="0"/>
                <a:ea typeface="Calibri" panose="020F0502020204030204" pitchFamily="34" charset="0"/>
                <a:cs typeface="Times New Roman" panose="02020603050405020304" pitchFamily="18" charset="0"/>
              </a:rPr>
              <a:t>Makerspace</a:t>
            </a:r>
            <a:r>
              <a:rPr lang="de-DE" sz="1200" baseline="0" dirty="0">
                <a:effectLst/>
                <a:latin typeface="Calibri" panose="020F0502020204030204" pitchFamily="34" charset="0"/>
                <a:ea typeface="Calibri" panose="020F0502020204030204" pitchFamily="34" charset="0"/>
                <a:cs typeface="Times New Roman" panose="02020603050405020304" pitchFamily="18" charset="0"/>
              </a:rPr>
              <a:t> Lichtwerkstatt Jena.</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Foliennummernplatzhalter 3"/>
          <p:cNvSpPr>
            <a:spLocks noGrp="1"/>
          </p:cNvSpPr>
          <p:nvPr>
            <p:ph type="sldNum" sz="quarter" idx="5"/>
          </p:nvPr>
        </p:nvSpPr>
        <p:spPr/>
        <p:txBody>
          <a:bodyPr/>
          <a:lstStyle/>
          <a:p>
            <a:fld id="{4F0BEBF2-9075-4414-8B9B-342B47F36B3B}" type="slidenum">
              <a:rPr lang="de-DE" smtClean="0"/>
              <a:t>11</a:t>
            </a:fld>
            <a:endParaRPr lang="de-DE"/>
          </a:p>
        </p:txBody>
      </p:sp>
    </p:spTree>
    <p:extLst>
      <p:ext uri="{BB962C8B-B14F-4D97-AF65-F5344CB8AC3E}">
        <p14:creationId xmlns:p14="http://schemas.microsoft.com/office/powerpoint/2010/main" val="24849891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Thank you for your attention. If you have questions or</a:t>
            </a:r>
            <a:r>
              <a:rPr lang="en-US" baseline="0" dirty="0"/>
              <a:t> suggestions regarding the topic presented, feel free to write us an email to the address provided by the QR-code or by using the link embedded in the image.</a:t>
            </a:r>
            <a:endParaRPr lang="en-US" dirty="0"/>
          </a:p>
          <a:p>
            <a:endParaRPr lang="en-US" dirty="0"/>
          </a:p>
        </p:txBody>
      </p:sp>
      <p:sp>
        <p:nvSpPr>
          <p:cNvPr id="4" name="Foliennummernplatzhalter 3"/>
          <p:cNvSpPr>
            <a:spLocks noGrp="1"/>
          </p:cNvSpPr>
          <p:nvPr>
            <p:ph type="sldNum" sz="quarter" idx="5"/>
          </p:nvPr>
        </p:nvSpPr>
        <p:spPr/>
        <p:txBody>
          <a:bodyPr/>
          <a:lstStyle/>
          <a:p>
            <a:fld id="{4F0BEBF2-9075-4414-8B9B-342B47F36B3B}" type="slidenum">
              <a:rPr lang="de-DE" smtClean="0"/>
              <a:t>12</a:t>
            </a:fld>
            <a:endParaRPr lang="de-DE"/>
          </a:p>
        </p:txBody>
      </p:sp>
    </p:spTree>
    <p:extLst>
      <p:ext uri="{BB962C8B-B14F-4D97-AF65-F5344CB8AC3E}">
        <p14:creationId xmlns:p14="http://schemas.microsoft.com/office/powerpoint/2010/main" val="2367705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0" i="0" dirty="0">
                <a:solidFill>
                  <a:srgbClr val="333939"/>
                </a:solidFill>
                <a:effectLst/>
                <a:latin typeface="robotoregular"/>
              </a:rPr>
              <a:t>The </a:t>
            </a:r>
            <a:r>
              <a:rPr lang="en-US" b="1" i="0" dirty="0">
                <a:solidFill>
                  <a:srgbClr val="333939"/>
                </a:solidFill>
                <a:effectLst/>
                <a:latin typeface="robotoregular"/>
              </a:rPr>
              <a:t>Master of Science in Photonics (M.Sc. Photonics)</a:t>
            </a:r>
            <a:r>
              <a:rPr lang="en-US" b="0" i="0" dirty="0">
                <a:solidFill>
                  <a:srgbClr val="333939"/>
                </a:solidFill>
                <a:effectLst/>
                <a:latin typeface="robotoregular"/>
              </a:rPr>
              <a:t> is an all-English, two-year Master's degree course providing multidisciplinary coverage in the field of optics and photonics</a:t>
            </a:r>
            <a:r>
              <a:rPr lang="en-US" b="0" i="0" baseline="0" dirty="0">
                <a:solidFill>
                  <a:srgbClr val="333939"/>
                </a:solidFill>
                <a:effectLst/>
                <a:latin typeface="robotoregular"/>
              </a:rPr>
              <a:t> offered by the Abbe School of Photonics (ASP) at the Friedrich-Schiller-University in Jena. </a:t>
            </a:r>
            <a:r>
              <a:rPr lang="en-US" b="0" i="0" dirty="0">
                <a:solidFill>
                  <a:srgbClr val="333939"/>
                </a:solidFill>
                <a:effectLst/>
                <a:latin typeface="robotoregular"/>
              </a:rPr>
              <a:t> The course schedule ranges from fundamental scientific subjects to application-oriented photonics engineering aspects. The program is designed to incorporate students of different backgrounds and nationalities and aims to provide them with a solid knowledge of optics and photonics, both for scientific research and for its technological applications in industry.</a:t>
            </a:r>
          </a:p>
          <a:p>
            <a:endParaRPr lang="en-US" b="0" i="0" dirty="0">
              <a:solidFill>
                <a:srgbClr val="333939"/>
              </a:solidFill>
              <a:effectLst/>
              <a:latin typeface="robotoregular"/>
            </a:endParaRPr>
          </a:p>
          <a:p>
            <a:pPr marL="0" indent="0">
              <a:buFont typeface="Arial" panose="020B0604020202020204" pitchFamily="34" charset="0"/>
              <a:buNone/>
            </a:pPr>
            <a:r>
              <a:rPr lang="en-US" dirty="0">
                <a:solidFill>
                  <a:schemeClr val="bg1"/>
                </a:solidFill>
              </a:rPr>
              <a:t>There are about 60-70 Freshmen every October with a limited number of slots in an adapted online course that allows to begin studies online. The</a:t>
            </a:r>
            <a:r>
              <a:rPr lang="en-US" baseline="0" dirty="0">
                <a:solidFill>
                  <a:schemeClr val="bg1"/>
                </a:solidFill>
              </a:rPr>
              <a:t> majority of students is </a:t>
            </a:r>
            <a:r>
              <a:rPr lang="en-US" b="0" dirty="0">
                <a:solidFill>
                  <a:schemeClr val="bg1"/>
                </a:solidFill>
              </a:rPr>
              <a:t>on-site but a significant number remains</a:t>
            </a:r>
            <a:r>
              <a:rPr lang="en-US" b="0" baseline="0" dirty="0">
                <a:solidFill>
                  <a:schemeClr val="bg1"/>
                </a:solidFill>
              </a:rPr>
              <a:t> online in the beginning.</a:t>
            </a:r>
            <a:endParaRPr lang="en-US" b="0" i="0" dirty="0">
              <a:solidFill>
                <a:srgbClr val="333939"/>
              </a:solidFill>
              <a:effectLst/>
              <a:latin typeface="robotoregular"/>
            </a:endParaRPr>
          </a:p>
          <a:p>
            <a:endParaRPr lang="en-US" dirty="0"/>
          </a:p>
        </p:txBody>
      </p:sp>
      <p:sp>
        <p:nvSpPr>
          <p:cNvPr id="4" name="Foliennummernplatzhalter 3"/>
          <p:cNvSpPr>
            <a:spLocks noGrp="1"/>
          </p:cNvSpPr>
          <p:nvPr>
            <p:ph type="sldNum" sz="quarter" idx="5"/>
          </p:nvPr>
        </p:nvSpPr>
        <p:spPr/>
        <p:txBody>
          <a:bodyPr/>
          <a:lstStyle/>
          <a:p>
            <a:fld id="{4F0BEBF2-9075-4414-8B9B-342B47F36B3B}" type="slidenum">
              <a:rPr lang="de-DE" smtClean="0"/>
              <a:t>2</a:t>
            </a:fld>
            <a:endParaRPr lang="de-DE"/>
          </a:p>
        </p:txBody>
      </p:sp>
    </p:spTree>
    <p:extLst>
      <p:ext uri="{BB962C8B-B14F-4D97-AF65-F5344CB8AC3E}">
        <p14:creationId xmlns:p14="http://schemas.microsoft.com/office/powerpoint/2010/main" val="41242956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aseline="0" dirty="0"/>
              <a:t>The course schedule consists of a number of different blocks with varying demand regarding the difficulty of transferring them to a purely digital environment. For example lecturers already take responsibility for their own lectures and routinely stream them using video services like Zoom or others.</a:t>
            </a:r>
          </a:p>
          <a:p>
            <a:r>
              <a:rPr lang="en-US" baseline="0" dirty="0"/>
              <a:t>Other courses like internships, research labs or </a:t>
            </a:r>
            <a:r>
              <a:rPr lang="en-US" baseline="0" dirty="0" err="1"/>
              <a:t>Masters’s</a:t>
            </a:r>
            <a:r>
              <a:rPr lang="en-US" baseline="0" dirty="0"/>
              <a:t> theses are offered and graded by the various scientific working groups present in Jena.</a:t>
            </a:r>
          </a:p>
          <a:p>
            <a:r>
              <a:rPr lang="en-US" baseline="0" dirty="0"/>
              <a:t>On the other hand there are courses that do not routinely take place digitally and demand our particular focus like the Experimental Lab Course at the end of the first semester.</a:t>
            </a:r>
          </a:p>
          <a:p>
            <a:endParaRPr lang="en-US" baseline="0" dirty="0"/>
          </a:p>
          <a:p>
            <a:r>
              <a:rPr lang="en-US" baseline="0" dirty="0"/>
              <a:t>Even earlier we offer students help and advice via our Kickstarter Course or our Math Pre-Course. A further and particularly challenging task is to encourage socializing and community building. This means effectively integrating the students into the student community, which requires opportunities and support especially for the online students. *</a:t>
            </a:r>
          </a:p>
          <a:p>
            <a:endParaRPr lang="en-US" baseline="0" dirty="0"/>
          </a:p>
          <a:p>
            <a:r>
              <a:rPr lang="en-US" baseline="0" dirty="0"/>
              <a:t>In the following though we will focus on our Experimental Lab Course and the way we tried to make it accessible for online students.</a:t>
            </a:r>
            <a:endParaRPr lang="en-US" dirty="0"/>
          </a:p>
          <a:p>
            <a:endParaRPr lang="en-US" dirty="0"/>
          </a:p>
        </p:txBody>
      </p:sp>
      <p:sp>
        <p:nvSpPr>
          <p:cNvPr id="4" name="Foliennummernplatzhalter 3"/>
          <p:cNvSpPr>
            <a:spLocks noGrp="1"/>
          </p:cNvSpPr>
          <p:nvPr>
            <p:ph type="sldNum" sz="quarter" idx="5"/>
          </p:nvPr>
        </p:nvSpPr>
        <p:spPr/>
        <p:txBody>
          <a:bodyPr/>
          <a:lstStyle/>
          <a:p>
            <a:fld id="{4F0BEBF2-9075-4414-8B9B-342B47F36B3B}" type="slidenum">
              <a:rPr lang="de-DE" smtClean="0"/>
              <a:t>3</a:t>
            </a:fld>
            <a:endParaRPr lang="de-DE"/>
          </a:p>
        </p:txBody>
      </p:sp>
    </p:spTree>
    <p:extLst>
      <p:ext uri="{BB962C8B-B14F-4D97-AF65-F5344CB8AC3E}">
        <p14:creationId xmlns:p14="http://schemas.microsoft.com/office/powerpoint/2010/main" val="3462310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en-US" dirty="0"/>
              <a:t>We</a:t>
            </a:r>
            <a:r>
              <a:rPr lang="en-US" baseline="0" dirty="0"/>
              <a:t> first looked at how the course was managed in its previous offline form.</a:t>
            </a:r>
            <a:endParaRPr lang="en-US" dirty="0"/>
          </a:p>
          <a:p>
            <a:pPr algn="l"/>
            <a:endParaRPr lang="en-US" dirty="0"/>
          </a:p>
          <a:p>
            <a:pPr algn="l"/>
            <a:r>
              <a:rPr lang="en-US" dirty="0"/>
              <a:t>The</a:t>
            </a:r>
            <a:r>
              <a:rPr lang="en-US" baseline="0" dirty="0"/>
              <a:t> Lab Course was designed with three main goals in mind that we aimed to retain through the digitalization process. After finishing the lab course, students were supposed to have gained some experimental experience as well as team work experience. They also should be able to write a scientific report on the subject. *</a:t>
            </a:r>
          </a:p>
          <a:p>
            <a:pPr algn="l"/>
            <a:endParaRPr lang="en-US" baseline="0" dirty="0"/>
          </a:p>
          <a:p>
            <a:pPr algn="l"/>
            <a:r>
              <a:rPr lang="en-US" baseline="0" dirty="0"/>
              <a:t>The entire class is scheduled as a block course at the end of the semester. An experiment took place in the course of 3 days: the first day for preparation, the second day for experimentation within a 4 hour timeslot and the third day for writing the report. Overall eight reports had to be submitted by each student.*</a:t>
            </a:r>
          </a:p>
          <a:p>
            <a:pPr algn="l"/>
            <a:endParaRPr lang="en-US" baseline="0" dirty="0"/>
          </a:p>
          <a:p>
            <a:pPr algn="l"/>
            <a:r>
              <a:rPr lang="en-US" baseline="0" dirty="0"/>
              <a:t>To lessen the workload on the students, they were randomly assigned to a partner. These groups of two then handed in a joint report on the experiment. After that both the performance in the laboratory as well as the reports submitted were graded by a supervisor.</a:t>
            </a:r>
          </a:p>
        </p:txBody>
      </p:sp>
      <p:sp>
        <p:nvSpPr>
          <p:cNvPr id="4" name="Foliennummernplatzhalter 3"/>
          <p:cNvSpPr>
            <a:spLocks noGrp="1"/>
          </p:cNvSpPr>
          <p:nvPr>
            <p:ph type="sldNum" sz="quarter" idx="5"/>
          </p:nvPr>
        </p:nvSpPr>
        <p:spPr/>
        <p:txBody>
          <a:bodyPr/>
          <a:lstStyle/>
          <a:p>
            <a:fld id="{4F0BEBF2-9075-4414-8B9B-342B47F36B3B}" type="slidenum">
              <a:rPr lang="de-DE" smtClean="0"/>
              <a:t>4</a:t>
            </a:fld>
            <a:endParaRPr lang="de-DE"/>
          </a:p>
        </p:txBody>
      </p:sp>
    </p:spTree>
    <p:extLst>
      <p:ext uri="{BB962C8B-B14F-4D97-AF65-F5344CB8AC3E}">
        <p14:creationId xmlns:p14="http://schemas.microsoft.com/office/powerpoint/2010/main" val="20907557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en-US" b="0" i="0" dirty="0">
                <a:solidFill>
                  <a:srgbClr val="333939"/>
                </a:solidFill>
                <a:effectLst/>
                <a:latin typeface="robotoregular"/>
              </a:rPr>
              <a:t>Some aspects of this</a:t>
            </a:r>
            <a:r>
              <a:rPr lang="en-US" b="0" i="0" baseline="0" dirty="0">
                <a:solidFill>
                  <a:srgbClr val="333939"/>
                </a:solidFill>
                <a:effectLst/>
                <a:latin typeface="robotoregular"/>
              </a:rPr>
              <a:t> lab course could easily be digitalized. As a matter of fact, the entire course is managed digitally via Moodle.  For collaboratively writing reports students can use tools provided by the Abbe School of Photonics like </a:t>
            </a:r>
            <a:r>
              <a:rPr lang="en-US" b="0" i="0" baseline="0" dirty="0" err="1">
                <a:solidFill>
                  <a:srgbClr val="333939"/>
                </a:solidFill>
                <a:effectLst/>
                <a:latin typeface="robotoregular"/>
              </a:rPr>
              <a:t>Gather.town</a:t>
            </a:r>
            <a:r>
              <a:rPr lang="en-US" b="0" i="0" baseline="0" dirty="0">
                <a:solidFill>
                  <a:srgbClr val="333939"/>
                </a:solidFill>
                <a:effectLst/>
                <a:latin typeface="robotoregular"/>
              </a:rPr>
              <a:t>, Zoom or Discord. * In this presentation though we want to focus on the most challenging part of hybrid experimentation.</a:t>
            </a:r>
            <a:endParaRPr lang="en-US" dirty="0"/>
          </a:p>
        </p:txBody>
      </p:sp>
      <p:sp>
        <p:nvSpPr>
          <p:cNvPr id="4" name="Foliennummernplatzhalter 3"/>
          <p:cNvSpPr>
            <a:spLocks noGrp="1"/>
          </p:cNvSpPr>
          <p:nvPr>
            <p:ph type="sldNum" sz="quarter" idx="5"/>
          </p:nvPr>
        </p:nvSpPr>
        <p:spPr/>
        <p:txBody>
          <a:bodyPr/>
          <a:lstStyle/>
          <a:p>
            <a:fld id="{4F0BEBF2-9075-4414-8B9B-342B47F36B3B}" type="slidenum">
              <a:rPr lang="de-DE" smtClean="0"/>
              <a:t>5</a:t>
            </a:fld>
            <a:endParaRPr lang="de-DE"/>
          </a:p>
        </p:txBody>
      </p:sp>
    </p:spTree>
    <p:extLst>
      <p:ext uri="{BB962C8B-B14F-4D97-AF65-F5344CB8AC3E}">
        <p14:creationId xmlns:p14="http://schemas.microsoft.com/office/powerpoint/2010/main" val="4833538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endParaRPr lang="en-US" baseline="0" dirty="0"/>
          </a:p>
          <a:p>
            <a:pPr algn="l"/>
            <a:r>
              <a:rPr lang="en-US" baseline="0" dirty="0"/>
              <a:t>Our solution to this problem is the Lab Buddy System, which we already tested in the winter semester of 2021 and 2022.*</a:t>
            </a:r>
          </a:p>
          <a:p>
            <a:pPr algn="l"/>
            <a:endParaRPr lang="en-US" dirty="0"/>
          </a:p>
          <a:p>
            <a:pPr algn="l"/>
            <a:r>
              <a:rPr lang="en-US" sz="1200" b="0" i="0" u="none" strike="noStrike" baseline="0" dirty="0">
                <a:latin typeface="ArialMT"/>
              </a:rPr>
              <a:t>It is a multi-camera conference system that enables a team consisting of two on-site students and one online student to work together in the lab.*</a:t>
            </a:r>
          </a:p>
          <a:p>
            <a:pPr algn="l"/>
            <a:r>
              <a:rPr lang="en-US" sz="1200" b="0" i="0" u="none" strike="noStrike" baseline="0" dirty="0">
                <a:latin typeface="ArialMT"/>
              </a:rPr>
              <a:t>The system essentially consists of a video conference meeting equipped with a large number of cameras – in our case </a:t>
            </a:r>
            <a:r>
              <a:rPr lang="en-US" sz="1200" b="0" i="0" u="none" strike="noStrike" baseline="0" dirty="0" err="1">
                <a:latin typeface="ArialMT"/>
              </a:rPr>
              <a:t>PiCams</a:t>
            </a:r>
            <a:r>
              <a:rPr lang="en-US" sz="1200" b="0" i="0" u="none" strike="noStrike" baseline="0" dirty="0">
                <a:latin typeface="ArialMT"/>
              </a:rPr>
              <a:t> -- which provide various perspectives on the experimental setup. * There is also a hands-free device that enables audio interaction regardless of the number of people present.</a:t>
            </a:r>
          </a:p>
          <a:p>
            <a:pPr algn="l"/>
            <a:endParaRPr lang="en-US" dirty="0"/>
          </a:p>
        </p:txBody>
      </p:sp>
      <p:sp>
        <p:nvSpPr>
          <p:cNvPr id="4" name="Foliennummernplatzhalter 3"/>
          <p:cNvSpPr>
            <a:spLocks noGrp="1"/>
          </p:cNvSpPr>
          <p:nvPr>
            <p:ph type="sldNum" sz="quarter" idx="5"/>
          </p:nvPr>
        </p:nvSpPr>
        <p:spPr/>
        <p:txBody>
          <a:bodyPr/>
          <a:lstStyle/>
          <a:p>
            <a:fld id="{4F0BEBF2-9075-4414-8B9B-342B47F36B3B}" type="slidenum">
              <a:rPr lang="de-DE" smtClean="0"/>
              <a:t>6</a:t>
            </a:fld>
            <a:endParaRPr lang="de-DE"/>
          </a:p>
        </p:txBody>
      </p:sp>
    </p:spTree>
    <p:extLst>
      <p:ext uri="{BB962C8B-B14F-4D97-AF65-F5344CB8AC3E}">
        <p14:creationId xmlns:p14="http://schemas.microsoft.com/office/powerpoint/2010/main" val="40512366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a:t>
            </a:r>
            <a:r>
              <a:rPr lang="en-US" baseline="0" dirty="0"/>
              <a:t> general focus of our Lab Buddy System was the ease of use and setup. Several groups can be managed via a breakout room function using Zoom, the number of participants both onsite and online is flexible and the cameras can be adjusted even while the experiment is ongoing.</a:t>
            </a:r>
            <a:endParaRPr lang="en-US" dirty="0"/>
          </a:p>
          <a:p>
            <a:endParaRPr lang="en-US" dirty="0"/>
          </a:p>
        </p:txBody>
      </p:sp>
      <p:sp>
        <p:nvSpPr>
          <p:cNvPr id="4" name="Foliennummernplatzhalter 3"/>
          <p:cNvSpPr>
            <a:spLocks noGrp="1"/>
          </p:cNvSpPr>
          <p:nvPr>
            <p:ph type="sldNum" sz="quarter" idx="5"/>
          </p:nvPr>
        </p:nvSpPr>
        <p:spPr/>
        <p:txBody>
          <a:bodyPr/>
          <a:lstStyle/>
          <a:p>
            <a:fld id="{4F0BEBF2-9075-4414-8B9B-342B47F36B3B}" type="slidenum">
              <a:rPr lang="de-DE" smtClean="0"/>
              <a:t>7</a:t>
            </a:fld>
            <a:endParaRPr lang="de-DE"/>
          </a:p>
        </p:txBody>
      </p:sp>
    </p:spTree>
    <p:extLst>
      <p:ext uri="{BB962C8B-B14F-4D97-AF65-F5344CB8AC3E}">
        <p14:creationId xmlns:p14="http://schemas.microsoft.com/office/powerpoint/2010/main" val="9103458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solidFill>
                  <a:schemeClr val="bg1"/>
                </a:solidFill>
              </a:rPr>
              <a:t>“What needs to be improved or should be done differently?”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800" baseline="0" dirty="0">
                <a:solidFill>
                  <a:schemeClr val="bg1"/>
                </a:solidFill>
                <a:effectLst/>
                <a:latin typeface="Calibri" panose="020F0502020204030204" pitchFamily="34" charset="0"/>
                <a:ea typeface="PMingLiU" panose="02020500000000000000" pitchFamily="18" charset="-120"/>
                <a:cs typeface="Times New Roman" panose="02020603050405020304" pitchFamily="18" charset="0"/>
              </a:rPr>
              <a:t>It was answered in the following ways:</a:t>
            </a:r>
            <a:endParaRPr lang="de-DE" sz="1800" baseline="0" dirty="0">
              <a:effectLst/>
              <a:latin typeface="Calibri" panose="020F0502020204030204" pitchFamily="34" charset="0"/>
              <a:ea typeface="PMingLiU" panose="02020500000000000000" pitchFamily="18" charset="-12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800" baseline="0" dirty="0">
              <a:effectLst/>
              <a:latin typeface="Calibri" panose="020F0502020204030204" pitchFamily="34" charset="0"/>
              <a:ea typeface="PMingLiU" panose="02020500000000000000" pitchFamily="18" charset="-12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800" baseline="0" dirty="0">
              <a:effectLst/>
              <a:latin typeface="Calibri" panose="020F0502020204030204" pitchFamily="34" charset="0"/>
              <a:ea typeface="PMingLiU" panose="02020500000000000000" pitchFamily="18" charset="-12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800" baseline="0" dirty="0" err="1">
                <a:effectLst/>
                <a:latin typeface="Calibri" panose="020F0502020204030204" pitchFamily="34" charset="0"/>
                <a:ea typeface="PMingLiU" panose="02020500000000000000" pitchFamily="18" charset="-120"/>
                <a:cs typeface="Times New Roman" panose="02020603050405020304" pitchFamily="18" charset="0"/>
              </a:rPr>
              <a:t>From</a:t>
            </a:r>
            <a:r>
              <a:rPr lang="de-DE" sz="1800" baseline="0" dirty="0">
                <a:effectLst/>
                <a:latin typeface="Calibri" panose="020F0502020204030204" pitchFamily="34" charset="0"/>
                <a:ea typeface="PMingLiU" panose="02020500000000000000" pitchFamily="18" charset="-120"/>
                <a:cs typeface="Times New Roman" panose="02020603050405020304" pitchFamily="18" charset="0"/>
              </a:rPr>
              <a:t> </a:t>
            </a:r>
            <a:r>
              <a:rPr lang="de-DE" sz="1800" baseline="0" dirty="0" err="1">
                <a:effectLst/>
                <a:latin typeface="Calibri" panose="020F0502020204030204" pitchFamily="34" charset="0"/>
                <a:ea typeface="PMingLiU" panose="02020500000000000000" pitchFamily="18" charset="-120"/>
                <a:cs typeface="Times New Roman" panose="02020603050405020304" pitchFamily="18" charset="0"/>
              </a:rPr>
              <a:t>this</a:t>
            </a:r>
            <a:r>
              <a:rPr lang="de-DE" sz="1800" baseline="0" dirty="0">
                <a:effectLst/>
                <a:latin typeface="Calibri" panose="020F0502020204030204" pitchFamily="34" charset="0"/>
                <a:ea typeface="PMingLiU" panose="02020500000000000000" pitchFamily="18" charset="-120"/>
                <a:cs typeface="Times New Roman" panose="02020603050405020304" pitchFamily="18" charset="0"/>
              </a:rPr>
              <a:t> </a:t>
            </a:r>
            <a:r>
              <a:rPr lang="de-DE" sz="1800" baseline="0" dirty="0" err="1">
                <a:effectLst/>
                <a:latin typeface="Calibri" panose="020F0502020204030204" pitchFamily="34" charset="0"/>
                <a:ea typeface="PMingLiU" panose="02020500000000000000" pitchFamily="18" charset="-120"/>
                <a:cs typeface="Times New Roman" panose="02020603050405020304" pitchFamily="18" charset="0"/>
              </a:rPr>
              <a:t>survey</a:t>
            </a:r>
            <a:r>
              <a:rPr lang="de-DE" sz="1800" baseline="0" dirty="0">
                <a:effectLst/>
                <a:latin typeface="Calibri" panose="020F0502020204030204" pitchFamily="34" charset="0"/>
                <a:ea typeface="PMingLiU" panose="02020500000000000000" pitchFamily="18" charset="-120"/>
                <a:cs typeface="Times New Roman" panose="02020603050405020304" pitchFamily="18" charset="0"/>
              </a:rPr>
              <a:t> </a:t>
            </a:r>
            <a:r>
              <a:rPr lang="de-DE" sz="1800" baseline="0" dirty="0" err="1">
                <a:effectLst/>
                <a:latin typeface="Calibri" panose="020F0502020204030204" pitchFamily="34" charset="0"/>
                <a:ea typeface="PMingLiU" panose="02020500000000000000" pitchFamily="18" charset="-120"/>
                <a:cs typeface="Times New Roman" panose="02020603050405020304" pitchFamily="18" charset="0"/>
              </a:rPr>
              <a:t>as</a:t>
            </a:r>
            <a:r>
              <a:rPr lang="de-DE" sz="1800" baseline="0" dirty="0">
                <a:effectLst/>
                <a:latin typeface="Calibri" panose="020F0502020204030204" pitchFamily="34" charset="0"/>
                <a:ea typeface="PMingLiU" panose="02020500000000000000" pitchFamily="18" charset="-120"/>
                <a:cs typeface="Times New Roman" panose="02020603050405020304" pitchFamily="18" charset="0"/>
              </a:rPr>
              <a:t> </a:t>
            </a:r>
            <a:r>
              <a:rPr lang="de-DE" sz="1800" baseline="0" dirty="0" err="1">
                <a:effectLst/>
                <a:latin typeface="Calibri" panose="020F0502020204030204" pitchFamily="34" charset="0"/>
                <a:ea typeface="PMingLiU" panose="02020500000000000000" pitchFamily="18" charset="-120"/>
                <a:cs typeface="Times New Roman" panose="02020603050405020304" pitchFamily="18" charset="0"/>
              </a:rPr>
              <a:t>well</a:t>
            </a:r>
            <a:r>
              <a:rPr lang="de-DE" sz="1800" baseline="0" dirty="0">
                <a:effectLst/>
                <a:latin typeface="Calibri" panose="020F0502020204030204" pitchFamily="34" charset="0"/>
                <a:ea typeface="PMingLiU" panose="02020500000000000000" pitchFamily="18" charset="-120"/>
                <a:cs typeface="Times New Roman" panose="02020603050405020304" pitchFamily="18" charset="0"/>
              </a:rPr>
              <a:t> </a:t>
            </a:r>
            <a:r>
              <a:rPr lang="de-DE" sz="1800" baseline="0" dirty="0" err="1">
                <a:effectLst/>
                <a:latin typeface="Calibri" panose="020F0502020204030204" pitchFamily="34" charset="0"/>
                <a:ea typeface="PMingLiU" panose="02020500000000000000" pitchFamily="18" charset="-120"/>
                <a:cs typeface="Times New Roman" panose="02020603050405020304" pitchFamily="18" charset="0"/>
              </a:rPr>
              <a:t>as</a:t>
            </a:r>
            <a:r>
              <a:rPr lang="de-DE" sz="1800" baseline="0" dirty="0">
                <a:effectLst/>
                <a:latin typeface="Calibri" panose="020F0502020204030204" pitchFamily="34" charset="0"/>
                <a:ea typeface="PMingLiU" panose="02020500000000000000" pitchFamily="18" charset="-120"/>
                <a:cs typeface="Times New Roman" panose="02020603050405020304" pitchFamily="18" charset="0"/>
              </a:rPr>
              <a:t> </a:t>
            </a:r>
            <a:r>
              <a:rPr lang="de-DE" sz="1800" baseline="0" dirty="0" err="1">
                <a:effectLst/>
                <a:latin typeface="Calibri" panose="020F0502020204030204" pitchFamily="34" charset="0"/>
                <a:ea typeface="PMingLiU" panose="02020500000000000000" pitchFamily="18" charset="-120"/>
                <a:cs typeface="Times New Roman" panose="02020603050405020304" pitchFamily="18" charset="0"/>
              </a:rPr>
              <a:t>our</a:t>
            </a:r>
            <a:r>
              <a:rPr lang="de-DE" sz="1800" baseline="0" dirty="0">
                <a:effectLst/>
                <a:latin typeface="Calibri" panose="020F0502020204030204" pitchFamily="34" charset="0"/>
                <a:ea typeface="PMingLiU" panose="02020500000000000000" pitchFamily="18" charset="-120"/>
                <a:cs typeface="Times New Roman" panose="02020603050405020304" pitchFamily="18" charset="0"/>
              </a:rPr>
              <a:t> </a:t>
            </a:r>
            <a:r>
              <a:rPr lang="de-DE" sz="1800" baseline="0" dirty="0" err="1">
                <a:effectLst/>
                <a:latin typeface="Calibri" panose="020F0502020204030204" pitchFamily="34" charset="0"/>
                <a:ea typeface="PMingLiU" panose="02020500000000000000" pitchFamily="18" charset="-120"/>
                <a:cs typeface="Times New Roman" panose="02020603050405020304" pitchFamily="18" charset="0"/>
              </a:rPr>
              <a:t>experience</a:t>
            </a:r>
            <a:r>
              <a:rPr lang="de-DE" sz="1800" baseline="0" dirty="0">
                <a:effectLst/>
                <a:latin typeface="Calibri" panose="020F0502020204030204" pitchFamily="34" charset="0"/>
                <a:ea typeface="PMingLiU" panose="02020500000000000000" pitchFamily="18" charset="-120"/>
                <a:cs typeface="Times New Roman" panose="02020603050405020304" pitchFamily="18" charset="0"/>
              </a:rPr>
              <a:t> </a:t>
            </a:r>
            <a:r>
              <a:rPr lang="de-DE" sz="1800" baseline="0" dirty="0" err="1">
                <a:effectLst/>
                <a:latin typeface="Calibri" panose="020F0502020204030204" pitchFamily="34" charset="0"/>
                <a:ea typeface="PMingLiU" panose="02020500000000000000" pitchFamily="18" charset="-120"/>
                <a:cs typeface="Times New Roman" panose="02020603050405020304" pitchFamily="18" charset="0"/>
              </a:rPr>
              <a:t>and</a:t>
            </a:r>
            <a:r>
              <a:rPr lang="de-DE" sz="1800" baseline="0" dirty="0">
                <a:effectLst/>
                <a:latin typeface="Calibri" panose="020F0502020204030204" pitchFamily="34" charset="0"/>
                <a:ea typeface="PMingLiU" panose="02020500000000000000" pitchFamily="18" charset="-120"/>
                <a:cs typeface="Times New Roman" panose="02020603050405020304" pitchFamily="18" charset="0"/>
              </a:rPr>
              <a:t> </a:t>
            </a:r>
            <a:r>
              <a:rPr lang="de-DE" sz="1800" baseline="0" dirty="0" err="1">
                <a:effectLst/>
                <a:latin typeface="Calibri" panose="020F0502020204030204" pitchFamily="34" charset="0"/>
                <a:ea typeface="PMingLiU" panose="02020500000000000000" pitchFamily="18" charset="-120"/>
                <a:cs typeface="Times New Roman" panose="02020603050405020304" pitchFamily="18" charset="0"/>
              </a:rPr>
              <a:t>observations</a:t>
            </a:r>
            <a:r>
              <a:rPr lang="de-DE" sz="1800" baseline="0" dirty="0">
                <a:effectLst/>
                <a:latin typeface="Calibri" panose="020F0502020204030204" pitchFamily="34" charset="0"/>
                <a:ea typeface="PMingLiU" panose="02020500000000000000" pitchFamily="18" charset="-120"/>
                <a:cs typeface="Times New Roman" panose="02020603050405020304" pitchFamily="18" charset="0"/>
              </a:rPr>
              <a:t> </a:t>
            </a:r>
            <a:r>
              <a:rPr lang="de-DE" sz="1800" baseline="0" dirty="0" err="1">
                <a:effectLst/>
                <a:latin typeface="Calibri" panose="020F0502020204030204" pitchFamily="34" charset="0"/>
                <a:ea typeface="PMingLiU" panose="02020500000000000000" pitchFamily="18" charset="-120"/>
                <a:cs typeface="Times New Roman" panose="02020603050405020304" pitchFamily="18" charset="0"/>
              </a:rPr>
              <a:t>during</a:t>
            </a:r>
            <a:r>
              <a:rPr lang="de-DE" sz="1800" baseline="0" dirty="0">
                <a:effectLst/>
                <a:latin typeface="Calibri" panose="020F0502020204030204" pitchFamily="34" charset="0"/>
                <a:ea typeface="PMingLiU" panose="02020500000000000000" pitchFamily="18" charset="-120"/>
                <a:cs typeface="Times New Roman" panose="02020603050405020304" pitchFamily="18" charset="0"/>
              </a:rPr>
              <a:t> </a:t>
            </a:r>
            <a:r>
              <a:rPr lang="de-DE" sz="1800" baseline="0" dirty="0" err="1">
                <a:effectLst/>
                <a:latin typeface="Calibri" panose="020F0502020204030204" pitchFamily="34" charset="0"/>
                <a:ea typeface="PMingLiU" panose="02020500000000000000" pitchFamily="18" charset="-120"/>
                <a:cs typeface="Times New Roman" panose="02020603050405020304" pitchFamily="18" charset="0"/>
              </a:rPr>
              <a:t>the</a:t>
            </a:r>
            <a:r>
              <a:rPr lang="de-DE" sz="1800" baseline="0" dirty="0">
                <a:effectLst/>
                <a:latin typeface="Calibri" panose="020F0502020204030204" pitchFamily="34" charset="0"/>
                <a:ea typeface="PMingLiU" panose="02020500000000000000" pitchFamily="18" charset="-120"/>
                <a:cs typeface="Times New Roman" panose="02020603050405020304" pitchFamily="18" charset="0"/>
              </a:rPr>
              <a:t> lab </a:t>
            </a:r>
            <a:r>
              <a:rPr lang="de-DE" sz="1800" baseline="0" dirty="0" err="1">
                <a:effectLst/>
                <a:latin typeface="Calibri" panose="020F0502020204030204" pitchFamily="34" charset="0"/>
                <a:ea typeface="PMingLiU" panose="02020500000000000000" pitchFamily="18" charset="-120"/>
                <a:cs typeface="Times New Roman" panose="02020603050405020304" pitchFamily="18" charset="0"/>
              </a:rPr>
              <a:t>course</a:t>
            </a:r>
            <a:r>
              <a:rPr lang="de-DE" sz="1800" baseline="0" dirty="0">
                <a:effectLst/>
                <a:latin typeface="Calibri" panose="020F0502020204030204" pitchFamily="34" charset="0"/>
                <a:ea typeface="PMingLiU" panose="02020500000000000000" pitchFamily="18" charset="-120"/>
                <a:cs typeface="Times New Roman" panose="02020603050405020304" pitchFamily="18" charset="0"/>
              </a:rPr>
              <a:t> </a:t>
            </a:r>
            <a:r>
              <a:rPr lang="de-DE" sz="1800" baseline="0" dirty="0" err="1">
                <a:effectLst/>
                <a:latin typeface="Calibri" panose="020F0502020204030204" pitchFamily="34" charset="0"/>
                <a:ea typeface="PMingLiU" panose="02020500000000000000" pitchFamily="18" charset="-120"/>
                <a:cs typeface="Times New Roman" panose="02020603050405020304" pitchFamily="18" charset="0"/>
              </a:rPr>
              <a:t>we</a:t>
            </a:r>
            <a:r>
              <a:rPr lang="de-DE" sz="1800" baseline="0" dirty="0">
                <a:effectLst/>
                <a:latin typeface="Calibri" panose="020F0502020204030204" pitchFamily="34" charset="0"/>
                <a:ea typeface="PMingLiU" panose="02020500000000000000" pitchFamily="18" charset="-120"/>
                <a:cs typeface="Times New Roman" panose="02020603050405020304" pitchFamily="18" charset="0"/>
              </a:rPr>
              <a:t> </a:t>
            </a:r>
            <a:r>
              <a:rPr lang="de-DE" sz="1800" baseline="0" dirty="0" err="1">
                <a:effectLst/>
                <a:latin typeface="Calibri" panose="020F0502020204030204" pitchFamily="34" charset="0"/>
                <a:ea typeface="PMingLiU" panose="02020500000000000000" pitchFamily="18" charset="-120"/>
                <a:cs typeface="Times New Roman" panose="02020603050405020304" pitchFamily="18" charset="0"/>
              </a:rPr>
              <a:t>concluded</a:t>
            </a:r>
            <a:r>
              <a:rPr lang="de-DE" sz="1800" baseline="0" dirty="0">
                <a:effectLst/>
                <a:latin typeface="Calibri" panose="020F0502020204030204" pitchFamily="34" charset="0"/>
                <a:ea typeface="PMingLiU" panose="02020500000000000000" pitchFamily="18" charset="-120"/>
                <a:cs typeface="Times New Roman" panose="02020603050405020304" pitchFamily="18" charset="0"/>
              </a:rPr>
              <a:t> </a:t>
            </a:r>
            <a:r>
              <a:rPr lang="de-DE" sz="1800" baseline="0" dirty="0" err="1">
                <a:effectLst/>
                <a:latin typeface="Calibri" panose="020F0502020204030204" pitchFamily="34" charset="0"/>
                <a:ea typeface="PMingLiU" panose="02020500000000000000" pitchFamily="18" charset="-120"/>
                <a:cs typeface="Times New Roman" panose="02020603050405020304" pitchFamily="18" charset="0"/>
              </a:rPr>
              <a:t>that</a:t>
            </a:r>
            <a:r>
              <a:rPr lang="de-DE" sz="1800" baseline="0" dirty="0">
                <a:effectLst/>
                <a:latin typeface="Calibri" panose="020F0502020204030204" pitchFamily="34" charset="0"/>
                <a:ea typeface="PMingLiU" panose="02020500000000000000" pitchFamily="18" charset="-120"/>
                <a:cs typeface="Times New Roman" panose="02020603050405020304" pitchFamily="18" charset="0"/>
              </a:rPr>
              <a:t> a </a:t>
            </a:r>
            <a:r>
              <a:rPr lang="de-DE" sz="1800" baseline="0" dirty="0" err="1">
                <a:effectLst/>
                <a:latin typeface="Calibri" panose="020F0502020204030204" pitchFamily="34" charset="0"/>
                <a:ea typeface="PMingLiU" panose="02020500000000000000" pitchFamily="18" charset="-120"/>
                <a:cs typeface="Times New Roman" panose="02020603050405020304" pitchFamily="18" charset="0"/>
              </a:rPr>
              <a:t>few</a:t>
            </a:r>
            <a:r>
              <a:rPr lang="de-DE" sz="1800" baseline="0" dirty="0">
                <a:effectLst/>
                <a:latin typeface="Calibri" panose="020F0502020204030204" pitchFamily="34" charset="0"/>
                <a:ea typeface="PMingLiU" panose="02020500000000000000" pitchFamily="18" charset="-120"/>
                <a:cs typeface="Times New Roman" panose="02020603050405020304" pitchFamily="18" charset="0"/>
              </a:rPr>
              <a:t> </a:t>
            </a:r>
            <a:r>
              <a:rPr lang="de-DE" sz="1800" baseline="0" dirty="0" err="1">
                <a:effectLst/>
                <a:latin typeface="Calibri" panose="020F0502020204030204" pitchFamily="34" charset="0"/>
                <a:ea typeface="PMingLiU" panose="02020500000000000000" pitchFamily="18" charset="-120"/>
                <a:cs typeface="Times New Roman" panose="02020603050405020304" pitchFamily="18" charset="0"/>
              </a:rPr>
              <a:t>issues</a:t>
            </a:r>
            <a:r>
              <a:rPr lang="de-DE" sz="1800" baseline="0" dirty="0">
                <a:effectLst/>
                <a:latin typeface="Calibri" panose="020F0502020204030204" pitchFamily="34" charset="0"/>
                <a:ea typeface="PMingLiU" panose="02020500000000000000" pitchFamily="18" charset="-120"/>
                <a:cs typeface="Times New Roman" panose="02020603050405020304" pitchFamily="18" charset="0"/>
              </a:rPr>
              <a:t> still </a:t>
            </a:r>
            <a:r>
              <a:rPr lang="de-DE" sz="1800" baseline="0" dirty="0" err="1">
                <a:effectLst/>
                <a:latin typeface="Calibri" panose="020F0502020204030204" pitchFamily="34" charset="0"/>
                <a:ea typeface="PMingLiU" panose="02020500000000000000" pitchFamily="18" charset="-120"/>
                <a:cs typeface="Times New Roman" panose="02020603050405020304" pitchFamily="18" charset="0"/>
              </a:rPr>
              <a:t>needed</a:t>
            </a:r>
            <a:r>
              <a:rPr lang="de-DE" sz="1800" baseline="0" dirty="0">
                <a:effectLst/>
                <a:latin typeface="Calibri" panose="020F0502020204030204" pitchFamily="34" charset="0"/>
                <a:ea typeface="PMingLiU" panose="02020500000000000000" pitchFamily="18" charset="-120"/>
                <a:cs typeface="Times New Roman" panose="02020603050405020304" pitchFamily="18" charset="0"/>
              </a:rPr>
              <a:t> </a:t>
            </a:r>
            <a:r>
              <a:rPr lang="de-DE" sz="1800" baseline="0" dirty="0" err="1">
                <a:effectLst/>
                <a:latin typeface="Calibri" panose="020F0502020204030204" pitchFamily="34" charset="0"/>
                <a:ea typeface="PMingLiU" panose="02020500000000000000" pitchFamily="18" charset="-120"/>
                <a:cs typeface="Times New Roman" panose="02020603050405020304" pitchFamily="18" charset="0"/>
              </a:rPr>
              <a:t>to</a:t>
            </a:r>
            <a:r>
              <a:rPr lang="de-DE" sz="1800" baseline="0" dirty="0">
                <a:effectLst/>
                <a:latin typeface="Calibri" panose="020F0502020204030204" pitchFamily="34" charset="0"/>
                <a:ea typeface="PMingLiU" panose="02020500000000000000" pitchFamily="18" charset="-120"/>
                <a:cs typeface="Times New Roman" panose="02020603050405020304" pitchFamily="18" charset="0"/>
              </a:rPr>
              <a:t> </a:t>
            </a:r>
            <a:r>
              <a:rPr lang="de-DE" sz="1800" baseline="0" dirty="0" err="1">
                <a:effectLst/>
                <a:latin typeface="Calibri" panose="020F0502020204030204" pitchFamily="34" charset="0"/>
                <a:ea typeface="PMingLiU" panose="02020500000000000000" pitchFamily="18" charset="-120"/>
                <a:cs typeface="Times New Roman" panose="02020603050405020304" pitchFamily="18" charset="0"/>
              </a:rPr>
              <a:t>be</a:t>
            </a:r>
            <a:r>
              <a:rPr lang="de-DE" sz="1800" baseline="0" dirty="0">
                <a:effectLst/>
                <a:latin typeface="Calibri" panose="020F0502020204030204" pitchFamily="34" charset="0"/>
                <a:ea typeface="PMingLiU" panose="02020500000000000000" pitchFamily="18" charset="-120"/>
                <a:cs typeface="Times New Roman" panose="02020603050405020304" pitchFamily="18" charset="0"/>
              </a:rPr>
              <a:t> </a:t>
            </a:r>
            <a:r>
              <a:rPr lang="de-DE" sz="1800" baseline="0" dirty="0" err="1">
                <a:effectLst/>
                <a:latin typeface="Calibri" panose="020F0502020204030204" pitchFamily="34" charset="0"/>
                <a:ea typeface="PMingLiU" panose="02020500000000000000" pitchFamily="18" charset="-120"/>
                <a:cs typeface="Times New Roman" panose="02020603050405020304" pitchFamily="18" charset="0"/>
              </a:rPr>
              <a:t>addressed</a:t>
            </a:r>
            <a:r>
              <a:rPr lang="de-DE" sz="1800" baseline="0" dirty="0">
                <a:effectLst/>
                <a:latin typeface="Calibri" panose="020F0502020204030204" pitchFamily="34" charset="0"/>
                <a:ea typeface="PMingLiU" panose="02020500000000000000" pitchFamily="18" charset="-120"/>
                <a:cs typeface="Times New Roman" panose="02020603050405020304" pitchFamily="18" charset="0"/>
              </a:rPr>
              <a:t>.</a:t>
            </a:r>
            <a:endParaRPr lang="de-DE" sz="1800" dirty="0">
              <a:effectLst/>
              <a:latin typeface="Calibri" panose="020F0502020204030204" pitchFamily="34" charset="0"/>
              <a:ea typeface="PMingLiU" panose="02020500000000000000" pitchFamily="18" charset="-12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4F0BEBF2-9075-4414-8B9B-342B47F36B3B}" type="slidenum">
              <a:rPr lang="de-DE" smtClean="0"/>
              <a:t>8</a:t>
            </a:fld>
            <a:endParaRPr lang="de-DE"/>
          </a:p>
        </p:txBody>
      </p:sp>
    </p:spTree>
    <p:extLst>
      <p:ext uri="{BB962C8B-B14F-4D97-AF65-F5344CB8AC3E}">
        <p14:creationId xmlns:p14="http://schemas.microsoft.com/office/powerpoint/2010/main" val="10633291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Thus, the question that we have to answer is:</a:t>
            </a:r>
            <a:r>
              <a:rPr lang="en-US" baseline="0" dirty="0"/>
              <a:t> “what have we learned and what should be improved in the future?”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Number</a:t>
            </a:r>
            <a:r>
              <a:rPr lang="en-US" i="0" baseline="0" dirty="0"/>
              <a:t> one is the sound quality. This can be especially challenging in a laboratory environment with lots of active equipment, we switched from wireless headsets to a speaker type conference system which seems to be better suited for the job. Furthermore the online students should be made aware of the issue as well and have access to devices featuring a decent audio quality.*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i="0" baseline="0" dirty="0"/>
              <a:t>Additionally, students should be prepared for this unusual type of interaction in advance. Rules of conduct should be determined and discussed beforehand and advice for specific challenging situations should be provided to avoid demotivation. * To aid this we are also considering active matchmaking to promote beneficial group constellations, which also includes considering the students opinions as having an online partner does not only include additional difficulties but can also be a great opportunity.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i="0" baseline="0" dirty="0"/>
              <a:t>Last but not least we strive to provide the online students with opportunities to take on a more active role by providing hardware and software that can be remotely controlled by them.</a:t>
            </a:r>
            <a:endParaRPr lang="en-US" i="0" dirty="0"/>
          </a:p>
        </p:txBody>
      </p:sp>
      <p:sp>
        <p:nvSpPr>
          <p:cNvPr id="4" name="Foliennummernplatzhalter 3"/>
          <p:cNvSpPr>
            <a:spLocks noGrp="1"/>
          </p:cNvSpPr>
          <p:nvPr>
            <p:ph type="sldNum" sz="quarter" idx="5"/>
          </p:nvPr>
        </p:nvSpPr>
        <p:spPr/>
        <p:txBody>
          <a:bodyPr/>
          <a:lstStyle/>
          <a:p>
            <a:fld id="{4F0BEBF2-9075-4414-8B9B-342B47F36B3B}" type="slidenum">
              <a:rPr lang="de-DE" smtClean="0"/>
              <a:t>9</a:t>
            </a:fld>
            <a:endParaRPr lang="de-DE"/>
          </a:p>
        </p:txBody>
      </p:sp>
    </p:spTree>
    <p:extLst>
      <p:ext uri="{BB962C8B-B14F-4D97-AF65-F5344CB8AC3E}">
        <p14:creationId xmlns:p14="http://schemas.microsoft.com/office/powerpoint/2010/main" val="568678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12" name="Titel 1">
            <a:extLst>
              <a:ext uri="{FF2B5EF4-FFF2-40B4-BE49-F238E27FC236}">
                <a16:creationId xmlns:a16="http://schemas.microsoft.com/office/drawing/2014/main" id="{977AD890-AFC6-D741-971A-63DE977BF692}"/>
              </a:ext>
            </a:extLst>
          </p:cNvPr>
          <p:cNvSpPr>
            <a:spLocks noGrp="1"/>
          </p:cNvSpPr>
          <p:nvPr>
            <p:ph type="ctrTitle"/>
          </p:nvPr>
        </p:nvSpPr>
        <p:spPr>
          <a:xfrm>
            <a:off x="1701216" y="1122363"/>
            <a:ext cx="8966784" cy="2306637"/>
          </a:xfrm>
          <a:prstGeom prst="rect">
            <a:avLst/>
          </a:prstGeom>
        </p:spPr>
        <p:txBody>
          <a:bodyPr anchor="b"/>
          <a:lstStyle>
            <a:lvl1pPr algn="ctr">
              <a:lnSpc>
                <a:spcPct val="100000"/>
              </a:lnSpc>
              <a:defRPr sz="4400" b="1" cap="all" baseline="0">
                <a:solidFill>
                  <a:schemeClr val="bg1"/>
                </a:solidFill>
                <a:latin typeface="Arial" panose="020B0604020202020204" pitchFamily="34" charset="0"/>
                <a:cs typeface="Arial" panose="020B0604020202020204" pitchFamily="34" charset="0"/>
              </a:defRPr>
            </a:lvl1pPr>
          </a:lstStyle>
          <a:p>
            <a:r>
              <a:rPr lang="de-DE" dirty="0"/>
              <a:t>Titelmasterformat durch Klicken bearbeiten</a:t>
            </a:r>
          </a:p>
        </p:txBody>
      </p:sp>
      <p:sp>
        <p:nvSpPr>
          <p:cNvPr id="13" name="Untertitel 2">
            <a:extLst>
              <a:ext uri="{FF2B5EF4-FFF2-40B4-BE49-F238E27FC236}">
                <a16:creationId xmlns:a16="http://schemas.microsoft.com/office/drawing/2014/main" id="{24B85BE6-5993-F141-B15C-9712136E88CC}"/>
              </a:ext>
            </a:extLst>
          </p:cNvPr>
          <p:cNvSpPr>
            <a:spLocks noGrp="1"/>
          </p:cNvSpPr>
          <p:nvPr>
            <p:ph type="subTitle" idx="1"/>
          </p:nvPr>
        </p:nvSpPr>
        <p:spPr>
          <a:xfrm>
            <a:off x="1701216" y="3512128"/>
            <a:ext cx="8970248" cy="1745672"/>
          </a:xfrm>
          <a:prstGeom prst="rect">
            <a:avLst/>
          </a:prstGeom>
        </p:spPr>
        <p:txBody>
          <a:bodyPr/>
          <a:lstStyle>
            <a:lvl1pPr marL="0" indent="0" algn="ctr">
              <a:lnSpc>
                <a:spcPct val="100000"/>
              </a:lnSpc>
              <a:buNone/>
              <a:defRPr sz="28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Tree>
    <p:extLst>
      <p:ext uri="{BB962C8B-B14F-4D97-AF65-F5344CB8AC3E}">
        <p14:creationId xmlns:p14="http://schemas.microsoft.com/office/powerpoint/2010/main" val="3354038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ext">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2690D983-8246-5A4D-8826-966DA68F9165}"/>
              </a:ext>
            </a:extLst>
          </p:cNvPr>
          <p:cNvSpPr>
            <a:spLocks noGrp="1"/>
          </p:cNvSpPr>
          <p:nvPr>
            <p:ph type="title" hasCustomPrompt="1"/>
          </p:nvPr>
        </p:nvSpPr>
        <p:spPr>
          <a:xfrm>
            <a:off x="2133599" y="420370"/>
            <a:ext cx="9790129" cy="420687"/>
          </a:xfrm>
          <a:prstGeom prst="rect">
            <a:avLst/>
          </a:prstGeom>
        </p:spPr>
        <p:txBody>
          <a:bodyPr anchor="ctr" anchorCtr="0">
            <a:noAutofit/>
          </a:bodyPr>
          <a:lstStyle>
            <a:lvl1pPr>
              <a:lnSpc>
                <a:spcPct val="100000"/>
              </a:lnSpc>
              <a:defRPr sz="2800" b="1" cap="all" baseline="0">
                <a:solidFill>
                  <a:schemeClr val="bg1"/>
                </a:solidFill>
                <a:latin typeface="+mn-lt"/>
              </a:defRPr>
            </a:lvl1pPr>
          </a:lstStyle>
          <a:p>
            <a:r>
              <a:rPr lang="de-DE" dirty="0"/>
              <a:t>Headline</a:t>
            </a:r>
          </a:p>
        </p:txBody>
      </p:sp>
      <p:sp>
        <p:nvSpPr>
          <p:cNvPr id="8" name="Inhaltsplatzhalter 2">
            <a:extLst>
              <a:ext uri="{FF2B5EF4-FFF2-40B4-BE49-F238E27FC236}">
                <a16:creationId xmlns:a16="http://schemas.microsoft.com/office/drawing/2014/main" id="{F0B85596-2BA0-8F43-B560-7BA37171ABC7}"/>
              </a:ext>
            </a:extLst>
          </p:cNvPr>
          <p:cNvSpPr>
            <a:spLocks noGrp="1"/>
          </p:cNvSpPr>
          <p:nvPr>
            <p:ph idx="1"/>
          </p:nvPr>
        </p:nvSpPr>
        <p:spPr>
          <a:xfrm>
            <a:off x="2133599" y="1645920"/>
            <a:ext cx="9794875" cy="4391343"/>
          </a:xfrm>
          <a:prstGeom prst="rect">
            <a:avLst/>
          </a:prstGeom>
        </p:spPr>
        <p:txBody>
          <a:bodyPr>
            <a:normAutofit/>
          </a:bodyPr>
          <a:lstStyle>
            <a:lvl1pPr>
              <a:lnSpc>
                <a:spcPct val="110000"/>
              </a:lnSpc>
              <a:spcAft>
                <a:spcPts val="900"/>
              </a:spcAft>
              <a:defRPr sz="2000">
                <a:solidFill>
                  <a:schemeClr val="bg1"/>
                </a:solidFill>
              </a:defRPr>
            </a:lvl1pPr>
            <a:lvl2pPr>
              <a:lnSpc>
                <a:spcPct val="110000"/>
              </a:lnSpc>
              <a:spcAft>
                <a:spcPts val="900"/>
              </a:spcAft>
              <a:defRPr sz="2000">
                <a:solidFill>
                  <a:schemeClr val="bg1"/>
                </a:solidFill>
              </a:defRPr>
            </a:lvl2pPr>
            <a:lvl3pPr>
              <a:lnSpc>
                <a:spcPct val="110000"/>
              </a:lnSpc>
              <a:spcAft>
                <a:spcPts val="900"/>
              </a:spcAft>
              <a:defRPr sz="2000">
                <a:solidFill>
                  <a:schemeClr val="bg1"/>
                </a:solidFill>
              </a:defRPr>
            </a:lvl3pPr>
            <a:lvl4pPr>
              <a:lnSpc>
                <a:spcPct val="110000"/>
              </a:lnSpc>
              <a:spcAft>
                <a:spcPts val="900"/>
              </a:spcAft>
              <a:defRPr sz="2000">
                <a:solidFill>
                  <a:schemeClr val="bg1"/>
                </a:solidFill>
              </a:defRPr>
            </a:lvl4pPr>
            <a:lvl5pPr>
              <a:lnSpc>
                <a:spcPct val="110000"/>
              </a:lnSpc>
              <a:spcAft>
                <a:spcPts val="900"/>
              </a:spcAft>
              <a:defRPr sz="2000">
                <a:solidFill>
                  <a:schemeClr val="bg1"/>
                </a:solidFill>
              </a:defRPr>
            </a:lvl5p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Textplatzhalter 4">
            <a:extLst>
              <a:ext uri="{FF2B5EF4-FFF2-40B4-BE49-F238E27FC236}">
                <a16:creationId xmlns:a16="http://schemas.microsoft.com/office/drawing/2014/main" id="{2B05EF7A-5488-5F43-9ACE-ECF23A6A2748}"/>
              </a:ext>
            </a:extLst>
          </p:cNvPr>
          <p:cNvSpPr>
            <a:spLocks noGrp="1"/>
          </p:cNvSpPr>
          <p:nvPr>
            <p:ph type="body" sz="quarter" idx="13"/>
          </p:nvPr>
        </p:nvSpPr>
        <p:spPr>
          <a:xfrm>
            <a:off x="268288" y="1700213"/>
            <a:ext cx="1500981" cy="1185862"/>
          </a:xfrm>
          <a:prstGeom prst="rect">
            <a:avLst/>
          </a:prstGeom>
        </p:spPr>
        <p:txBody>
          <a:bodyPr/>
          <a:lstStyle>
            <a:lvl1pPr marL="126000" indent="-126000">
              <a:lnSpc>
                <a:spcPct val="110000"/>
              </a:lnSpc>
              <a:spcBef>
                <a:spcPts val="0"/>
              </a:spcBef>
              <a:spcAft>
                <a:spcPts val="400"/>
              </a:spcAft>
              <a:buFont typeface="+mj-lt"/>
              <a:buAutoNum type="arabicPeriod"/>
              <a:defRPr sz="900"/>
            </a:lvl1pPr>
            <a:lvl2pPr>
              <a:defRPr sz="900"/>
            </a:lvl2pPr>
            <a:lvl3pPr>
              <a:defRPr sz="900"/>
            </a:lvl3pPr>
            <a:lvl4pPr>
              <a:defRPr sz="900"/>
            </a:lvl4pPr>
            <a:lvl5pPr>
              <a:defRPr sz="900"/>
            </a:lvl5pPr>
          </a:lstStyle>
          <a:p>
            <a:pPr lvl="0"/>
            <a:r>
              <a:rPr lang="de-DE"/>
              <a:t>Formatvorlagen des Textmasters bearbeiten</a:t>
            </a:r>
          </a:p>
          <a:p>
            <a:pPr lvl="1"/>
            <a:r>
              <a:rPr lang="de-DE"/>
              <a:t>Zweite Ebene</a:t>
            </a:r>
          </a:p>
        </p:txBody>
      </p:sp>
      <p:sp>
        <p:nvSpPr>
          <p:cNvPr id="10" name="Textplatzhalter 6">
            <a:extLst>
              <a:ext uri="{FF2B5EF4-FFF2-40B4-BE49-F238E27FC236}">
                <a16:creationId xmlns:a16="http://schemas.microsoft.com/office/drawing/2014/main" id="{D4261BC3-364E-E847-898A-FD65A7479D25}"/>
              </a:ext>
            </a:extLst>
          </p:cNvPr>
          <p:cNvSpPr>
            <a:spLocks noGrp="1"/>
          </p:cNvSpPr>
          <p:nvPr>
            <p:ph type="body" sz="quarter" idx="14" hasCustomPrompt="1"/>
          </p:nvPr>
        </p:nvSpPr>
        <p:spPr>
          <a:xfrm>
            <a:off x="2135188" y="849311"/>
            <a:ext cx="9793287" cy="441325"/>
          </a:xfrm>
          <a:prstGeom prst="rect">
            <a:avLst/>
          </a:prstGeom>
        </p:spPr>
        <p:txBody>
          <a:bodyPr anchor="t" anchorCtr="0"/>
          <a:lstStyle>
            <a:lvl1pPr marL="0" indent="0">
              <a:lnSpc>
                <a:spcPct val="100000"/>
              </a:lnSpc>
              <a:buNone/>
              <a:defRPr sz="2800" b="1">
                <a:solidFill>
                  <a:schemeClr val="accent1"/>
                </a:solidFill>
              </a:defRPr>
            </a:lvl1pPr>
            <a:lvl5pPr>
              <a:defRPr/>
            </a:lvl5pPr>
          </a:lstStyle>
          <a:p>
            <a:pPr lvl="0"/>
            <a:r>
              <a:rPr lang="de-DE" dirty="0" err="1"/>
              <a:t>Subline</a:t>
            </a:r>
            <a:endParaRPr lang="de-DE" dirty="0"/>
          </a:p>
        </p:txBody>
      </p:sp>
    </p:spTree>
    <p:extLst>
      <p:ext uri="{BB962C8B-B14F-4D97-AF65-F5344CB8AC3E}">
        <p14:creationId xmlns:p14="http://schemas.microsoft.com/office/powerpoint/2010/main" val="678394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picture and text">
    <p:spTree>
      <p:nvGrpSpPr>
        <p:cNvPr id="1" name=""/>
        <p:cNvGrpSpPr/>
        <p:nvPr/>
      </p:nvGrpSpPr>
      <p:grpSpPr>
        <a:xfrm>
          <a:off x="0" y="0"/>
          <a:ext cx="0" cy="0"/>
          <a:chOff x="0" y="0"/>
          <a:chExt cx="0" cy="0"/>
        </a:xfrm>
      </p:grpSpPr>
      <p:sp>
        <p:nvSpPr>
          <p:cNvPr id="11" name="Bildplatzhalter 5">
            <a:extLst>
              <a:ext uri="{FF2B5EF4-FFF2-40B4-BE49-F238E27FC236}">
                <a16:creationId xmlns:a16="http://schemas.microsoft.com/office/drawing/2014/main" id="{33C3507A-6456-2A4C-B597-7652AA9562C0}"/>
              </a:ext>
            </a:extLst>
          </p:cNvPr>
          <p:cNvSpPr>
            <a:spLocks noGrp="1"/>
          </p:cNvSpPr>
          <p:nvPr>
            <p:ph type="pic" sz="quarter" idx="15" hasCustomPrompt="1"/>
          </p:nvPr>
        </p:nvSpPr>
        <p:spPr>
          <a:xfrm>
            <a:off x="2133600" y="1645920"/>
            <a:ext cx="2800350" cy="4391343"/>
          </a:xfrm>
          <a:prstGeom prst="rect">
            <a:avLst/>
          </a:prstGeom>
        </p:spPr>
        <p:txBody>
          <a:bodyPr>
            <a:normAutofit/>
          </a:bodyPr>
          <a:lstStyle>
            <a:lvl1pPr>
              <a:defRPr sz="2000"/>
            </a:lvl1pPr>
          </a:lstStyle>
          <a:p>
            <a:r>
              <a:rPr lang="de-DE" dirty="0" err="1"/>
              <a:t>picture</a:t>
            </a:r>
            <a:endParaRPr lang="de-DE" dirty="0"/>
          </a:p>
        </p:txBody>
      </p:sp>
      <p:sp>
        <p:nvSpPr>
          <p:cNvPr id="14" name="Inhaltsplatzhalter 2">
            <a:extLst>
              <a:ext uri="{FF2B5EF4-FFF2-40B4-BE49-F238E27FC236}">
                <a16:creationId xmlns:a16="http://schemas.microsoft.com/office/drawing/2014/main" id="{03D9EBB2-CDF7-BF46-B8D1-0FB9D5161014}"/>
              </a:ext>
            </a:extLst>
          </p:cNvPr>
          <p:cNvSpPr>
            <a:spLocks noGrp="1"/>
          </p:cNvSpPr>
          <p:nvPr>
            <p:ph idx="1"/>
          </p:nvPr>
        </p:nvSpPr>
        <p:spPr>
          <a:xfrm>
            <a:off x="5178287" y="1645920"/>
            <a:ext cx="6750187" cy="4391343"/>
          </a:xfrm>
          <a:prstGeom prst="rect">
            <a:avLst/>
          </a:prstGeom>
        </p:spPr>
        <p:txBody>
          <a:bodyPr>
            <a:normAutofit/>
          </a:bodyPr>
          <a:lstStyle>
            <a:lvl1pPr>
              <a:lnSpc>
                <a:spcPct val="110000"/>
              </a:lnSpc>
              <a:spcAft>
                <a:spcPts val="900"/>
              </a:spcAft>
              <a:defRPr sz="2000"/>
            </a:lvl1pPr>
            <a:lvl2pPr>
              <a:lnSpc>
                <a:spcPct val="110000"/>
              </a:lnSpc>
              <a:spcAft>
                <a:spcPts val="900"/>
              </a:spcAft>
              <a:defRPr sz="2000"/>
            </a:lvl2pPr>
            <a:lvl3pPr>
              <a:lnSpc>
                <a:spcPct val="110000"/>
              </a:lnSpc>
              <a:spcAft>
                <a:spcPts val="900"/>
              </a:spcAft>
              <a:defRPr sz="2000"/>
            </a:lvl3pPr>
            <a:lvl4pPr>
              <a:lnSpc>
                <a:spcPct val="110000"/>
              </a:lnSpc>
              <a:spcAft>
                <a:spcPts val="900"/>
              </a:spcAft>
              <a:defRPr sz="2000"/>
            </a:lvl4pPr>
            <a:lvl5pPr>
              <a:lnSpc>
                <a:spcPct val="110000"/>
              </a:lnSpc>
              <a:spcAft>
                <a:spcPts val="900"/>
              </a:spcAft>
              <a:defRPr sz="2000"/>
            </a:lvl5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5" name="Titel 1">
            <a:extLst>
              <a:ext uri="{FF2B5EF4-FFF2-40B4-BE49-F238E27FC236}">
                <a16:creationId xmlns:a16="http://schemas.microsoft.com/office/drawing/2014/main" id="{EEA7E1FD-A6F4-0244-9CC8-F7545659A135}"/>
              </a:ext>
            </a:extLst>
          </p:cNvPr>
          <p:cNvSpPr>
            <a:spLocks noGrp="1"/>
          </p:cNvSpPr>
          <p:nvPr>
            <p:ph type="title" hasCustomPrompt="1"/>
          </p:nvPr>
        </p:nvSpPr>
        <p:spPr>
          <a:xfrm>
            <a:off x="2133599" y="420370"/>
            <a:ext cx="9790129" cy="420687"/>
          </a:xfrm>
          <a:prstGeom prst="rect">
            <a:avLst/>
          </a:prstGeom>
        </p:spPr>
        <p:txBody>
          <a:bodyPr anchor="ctr" anchorCtr="0">
            <a:noAutofit/>
          </a:bodyPr>
          <a:lstStyle>
            <a:lvl1pPr>
              <a:lnSpc>
                <a:spcPct val="100000"/>
              </a:lnSpc>
              <a:defRPr sz="2800" b="1" cap="all" baseline="0">
                <a:solidFill>
                  <a:schemeClr val="bg1"/>
                </a:solidFill>
                <a:latin typeface="+mn-lt"/>
              </a:defRPr>
            </a:lvl1pPr>
          </a:lstStyle>
          <a:p>
            <a:r>
              <a:rPr lang="de-DE" dirty="0"/>
              <a:t>Headline</a:t>
            </a:r>
          </a:p>
        </p:txBody>
      </p:sp>
      <p:sp>
        <p:nvSpPr>
          <p:cNvPr id="16" name="Textplatzhalter 6">
            <a:extLst>
              <a:ext uri="{FF2B5EF4-FFF2-40B4-BE49-F238E27FC236}">
                <a16:creationId xmlns:a16="http://schemas.microsoft.com/office/drawing/2014/main" id="{194ECE9E-24C9-2046-A986-53FBD394024C}"/>
              </a:ext>
            </a:extLst>
          </p:cNvPr>
          <p:cNvSpPr>
            <a:spLocks noGrp="1"/>
          </p:cNvSpPr>
          <p:nvPr>
            <p:ph type="body" sz="quarter" idx="14" hasCustomPrompt="1"/>
          </p:nvPr>
        </p:nvSpPr>
        <p:spPr>
          <a:xfrm>
            <a:off x="2135188" y="849311"/>
            <a:ext cx="9793287" cy="441325"/>
          </a:xfrm>
          <a:prstGeom prst="rect">
            <a:avLst/>
          </a:prstGeom>
        </p:spPr>
        <p:txBody>
          <a:bodyPr anchor="t" anchorCtr="0"/>
          <a:lstStyle>
            <a:lvl1pPr marL="0" indent="0">
              <a:lnSpc>
                <a:spcPct val="100000"/>
              </a:lnSpc>
              <a:buNone/>
              <a:defRPr sz="2800" b="1">
                <a:solidFill>
                  <a:schemeClr val="accent1"/>
                </a:solidFill>
              </a:defRPr>
            </a:lvl1pPr>
            <a:lvl5pPr>
              <a:defRPr/>
            </a:lvl5pPr>
          </a:lstStyle>
          <a:p>
            <a:pPr lvl="0"/>
            <a:r>
              <a:rPr lang="de-DE" dirty="0" err="1"/>
              <a:t>Subline</a:t>
            </a:r>
            <a:endParaRPr lang="de-DE" dirty="0"/>
          </a:p>
        </p:txBody>
      </p:sp>
      <p:sp>
        <p:nvSpPr>
          <p:cNvPr id="18" name="Textplatzhalter 4">
            <a:extLst>
              <a:ext uri="{FF2B5EF4-FFF2-40B4-BE49-F238E27FC236}">
                <a16:creationId xmlns:a16="http://schemas.microsoft.com/office/drawing/2014/main" id="{D4128880-26DF-6343-9869-EA72F6847B3B}"/>
              </a:ext>
            </a:extLst>
          </p:cNvPr>
          <p:cNvSpPr>
            <a:spLocks noGrp="1"/>
          </p:cNvSpPr>
          <p:nvPr>
            <p:ph type="body" sz="quarter" idx="13"/>
          </p:nvPr>
        </p:nvSpPr>
        <p:spPr>
          <a:xfrm>
            <a:off x="268288" y="1700213"/>
            <a:ext cx="1500981" cy="1185862"/>
          </a:xfrm>
          <a:prstGeom prst="rect">
            <a:avLst/>
          </a:prstGeom>
        </p:spPr>
        <p:txBody>
          <a:bodyPr/>
          <a:lstStyle>
            <a:lvl1pPr marL="126000" indent="-126000">
              <a:lnSpc>
                <a:spcPct val="110000"/>
              </a:lnSpc>
              <a:spcBef>
                <a:spcPts val="0"/>
              </a:spcBef>
              <a:spcAft>
                <a:spcPts val="400"/>
              </a:spcAft>
              <a:buFont typeface="+mj-lt"/>
              <a:buAutoNum type="arabicPeriod"/>
              <a:defRPr sz="900"/>
            </a:lvl1pPr>
            <a:lvl2pPr>
              <a:defRPr sz="900"/>
            </a:lvl2pPr>
            <a:lvl3pPr>
              <a:defRPr sz="900"/>
            </a:lvl3pPr>
            <a:lvl4pPr>
              <a:defRPr sz="900"/>
            </a:lvl4pPr>
            <a:lvl5pPr>
              <a:defRPr sz="900"/>
            </a:lvl5pPr>
          </a:lstStyle>
          <a:p>
            <a:pPr lvl="0"/>
            <a:r>
              <a:rPr lang="de-DE"/>
              <a:t>Formatvorlagen des Textmasters bearbeiten</a:t>
            </a:r>
          </a:p>
          <a:p>
            <a:pPr lvl="1"/>
            <a:r>
              <a:rPr lang="de-DE"/>
              <a:t>Zweite Ebene</a:t>
            </a:r>
          </a:p>
        </p:txBody>
      </p:sp>
    </p:spTree>
    <p:extLst>
      <p:ext uri="{BB962C8B-B14F-4D97-AF65-F5344CB8AC3E}">
        <p14:creationId xmlns:p14="http://schemas.microsoft.com/office/powerpoint/2010/main" val="310560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ext and picture">
    <p:spTree>
      <p:nvGrpSpPr>
        <p:cNvPr id="1" name=""/>
        <p:cNvGrpSpPr/>
        <p:nvPr/>
      </p:nvGrpSpPr>
      <p:grpSpPr>
        <a:xfrm>
          <a:off x="0" y="0"/>
          <a:ext cx="0" cy="0"/>
          <a:chOff x="0" y="0"/>
          <a:chExt cx="0" cy="0"/>
        </a:xfrm>
      </p:grpSpPr>
      <p:sp>
        <p:nvSpPr>
          <p:cNvPr id="8" name="Titel 1">
            <a:extLst>
              <a:ext uri="{FF2B5EF4-FFF2-40B4-BE49-F238E27FC236}">
                <a16:creationId xmlns:a16="http://schemas.microsoft.com/office/drawing/2014/main" id="{18B35F4C-5E58-4845-8990-408282D29FD2}"/>
              </a:ext>
            </a:extLst>
          </p:cNvPr>
          <p:cNvSpPr>
            <a:spLocks noGrp="1"/>
          </p:cNvSpPr>
          <p:nvPr>
            <p:ph type="title" hasCustomPrompt="1"/>
          </p:nvPr>
        </p:nvSpPr>
        <p:spPr>
          <a:xfrm>
            <a:off x="2133599" y="420370"/>
            <a:ext cx="9790129" cy="420687"/>
          </a:xfrm>
          <a:prstGeom prst="rect">
            <a:avLst/>
          </a:prstGeom>
        </p:spPr>
        <p:txBody>
          <a:bodyPr anchor="ctr" anchorCtr="0">
            <a:noAutofit/>
          </a:bodyPr>
          <a:lstStyle>
            <a:lvl1pPr>
              <a:lnSpc>
                <a:spcPct val="100000"/>
              </a:lnSpc>
              <a:defRPr sz="2800" b="1" cap="all" baseline="0">
                <a:solidFill>
                  <a:schemeClr val="bg1"/>
                </a:solidFill>
                <a:latin typeface="+mn-lt"/>
              </a:defRPr>
            </a:lvl1pPr>
          </a:lstStyle>
          <a:p>
            <a:r>
              <a:rPr lang="de-DE" dirty="0"/>
              <a:t>Headline</a:t>
            </a:r>
          </a:p>
        </p:txBody>
      </p:sp>
      <p:sp>
        <p:nvSpPr>
          <p:cNvPr id="9" name="Textplatzhalter 6">
            <a:extLst>
              <a:ext uri="{FF2B5EF4-FFF2-40B4-BE49-F238E27FC236}">
                <a16:creationId xmlns:a16="http://schemas.microsoft.com/office/drawing/2014/main" id="{2EBB65A3-BA51-B845-B94B-DCB3E9AC4644}"/>
              </a:ext>
            </a:extLst>
          </p:cNvPr>
          <p:cNvSpPr>
            <a:spLocks noGrp="1"/>
          </p:cNvSpPr>
          <p:nvPr>
            <p:ph type="body" sz="quarter" idx="14" hasCustomPrompt="1"/>
          </p:nvPr>
        </p:nvSpPr>
        <p:spPr>
          <a:xfrm>
            <a:off x="2135188" y="849311"/>
            <a:ext cx="9793287" cy="441325"/>
          </a:xfrm>
          <a:prstGeom prst="rect">
            <a:avLst/>
          </a:prstGeom>
        </p:spPr>
        <p:txBody>
          <a:bodyPr anchor="t" anchorCtr="0"/>
          <a:lstStyle>
            <a:lvl1pPr marL="0" indent="0">
              <a:lnSpc>
                <a:spcPct val="100000"/>
              </a:lnSpc>
              <a:buNone/>
              <a:defRPr sz="2800" b="1">
                <a:solidFill>
                  <a:schemeClr val="accent1"/>
                </a:solidFill>
              </a:defRPr>
            </a:lvl1pPr>
            <a:lvl5pPr>
              <a:defRPr/>
            </a:lvl5pPr>
          </a:lstStyle>
          <a:p>
            <a:pPr lvl="0"/>
            <a:r>
              <a:rPr lang="de-DE" dirty="0" err="1"/>
              <a:t>Subline</a:t>
            </a:r>
            <a:endParaRPr lang="de-DE" dirty="0"/>
          </a:p>
        </p:txBody>
      </p:sp>
      <p:sp>
        <p:nvSpPr>
          <p:cNvPr id="11" name="Bildplatzhalter 5">
            <a:extLst>
              <a:ext uri="{FF2B5EF4-FFF2-40B4-BE49-F238E27FC236}">
                <a16:creationId xmlns:a16="http://schemas.microsoft.com/office/drawing/2014/main" id="{207AA3D4-7659-8042-BF0E-B926A49F34F2}"/>
              </a:ext>
            </a:extLst>
          </p:cNvPr>
          <p:cNvSpPr>
            <a:spLocks noGrp="1"/>
          </p:cNvSpPr>
          <p:nvPr>
            <p:ph type="pic" sz="quarter" idx="15" hasCustomPrompt="1"/>
          </p:nvPr>
        </p:nvSpPr>
        <p:spPr>
          <a:xfrm>
            <a:off x="9123378" y="1645919"/>
            <a:ext cx="2800350" cy="4391343"/>
          </a:xfrm>
          <a:prstGeom prst="rect">
            <a:avLst/>
          </a:prstGeom>
        </p:spPr>
        <p:txBody>
          <a:bodyPr>
            <a:normAutofit/>
          </a:bodyPr>
          <a:lstStyle>
            <a:lvl1pPr>
              <a:defRPr sz="2000"/>
            </a:lvl1pPr>
          </a:lstStyle>
          <a:p>
            <a:r>
              <a:rPr lang="de-DE" dirty="0" err="1"/>
              <a:t>picture</a:t>
            </a:r>
            <a:endParaRPr lang="de-DE" dirty="0"/>
          </a:p>
        </p:txBody>
      </p:sp>
      <p:sp>
        <p:nvSpPr>
          <p:cNvPr id="12" name="Inhaltsplatzhalter 2">
            <a:extLst>
              <a:ext uri="{FF2B5EF4-FFF2-40B4-BE49-F238E27FC236}">
                <a16:creationId xmlns:a16="http://schemas.microsoft.com/office/drawing/2014/main" id="{77B37AEB-5851-CA41-9647-CF5430A2D16B}"/>
              </a:ext>
            </a:extLst>
          </p:cNvPr>
          <p:cNvSpPr>
            <a:spLocks noGrp="1"/>
          </p:cNvSpPr>
          <p:nvPr>
            <p:ph idx="1"/>
          </p:nvPr>
        </p:nvSpPr>
        <p:spPr>
          <a:xfrm>
            <a:off x="2133599" y="1645920"/>
            <a:ext cx="6750187" cy="4391343"/>
          </a:xfrm>
          <a:prstGeom prst="rect">
            <a:avLst/>
          </a:prstGeom>
        </p:spPr>
        <p:txBody>
          <a:bodyPr>
            <a:normAutofit/>
          </a:bodyPr>
          <a:lstStyle>
            <a:lvl1pPr>
              <a:lnSpc>
                <a:spcPct val="110000"/>
              </a:lnSpc>
              <a:spcAft>
                <a:spcPts val="900"/>
              </a:spcAft>
              <a:defRPr sz="2000"/>
            </a:lvl1pPr>
            <a:lvl2pPr>
              <a:lnSpc>
                <a:spcPct val="110000"/>
              </a:lnSpc>
              <a:spcAft>
                <a:spcPts val="900"/>
              </a:spcAft>
              <a:defRPr sz="2000"/>
            </a:lvl2pPr>
            <a:lvl3pPr>
              <a:lnSpc>
                <a:spcPct val="110000"/>
              </a:lnSpc>
              <a:spcAft>
                <a:spcPts val="900"/>
              </a:spcAft>
              <a:defRPr sz="2000"/>
            </a:lvl3pPr>
            <a:lvl4pPr>
              <a:lnSpc>
                <a:spcPct val="110000"/>
              </a:lnSpc>
              <a:spcAft>
                <a:spcPts val="900"/>
              </a:spcAft>
              <a:defRPr sz="2000"/>
            </a:lvl4pPr>
            <a:lvl5pPr>
              <a:lnSpc>
                <a:spcPct val="110000"/>
              </a:lnSpc>
              <a:spcAft>
                <a:spcPts val="900"/>
              </a:spcAft>
              <a:defRPr sz="2000"/>
            </a:lvl5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Textplatzhalter 4">
            <a:extLst>
              <a:ext uri="{FF2B5EF4-FFF2-40B4-BE49-F238E27FC236}">
                <a16:creationId xmlns:a16="http://schemas.microsoft.com/office/drawing/2014/main" id="{CC2D0AD6-30A7-5842-A72E-05E60B4655E8}"/>
              </a:ext>
            </a:extLst>
          </p:cNvPr>
          <p:cNvSpPr>
            <a:spLocks noGrp="1"/>
          </p:cNvSpPr>
          <p:nvPr>
            <p:ph type="body" sz="quarter" idx="13"/>
          </p:nvPr>
        </p:nvSpPr>
        <p:spPr>
          <a:xfrm>
            <a:off x="268288" y="1700213"/>
            <a:ext cx="1500981" cy="1185862"/>
          </a:xfrm>
          <a:prstGeom prst="rect">
            <a:avLst/>
          </a:prstGeom>
        </p:spPr>
        <p:txBody>
          <a:bodyPr/>
          <a:lstStyle>
            <a:lvl1pPr marL="126000" indent="-126000">
              <a:lnSpc>
                <a:spcPct val="110000"/>
              </a:lnSpc>
              <a:spcBef>
                <a:spcPts val="0"/>
              </a:spcBef>
              <a:spcAft>
                <a:spcPts val="400"/>
              </a:spcAft>
              <a:buFont typeface="+mj-lt"/>
              <a:buAutoNum type="arabicPeriod"/>
              <a:defRPr sz="900"/>
            </a:lvl1pPr>
            <a:lvl2pPr>
              <a:defRPr sz="900"/>
            </a:lvl2pPr>
            <a:lvl3pPr>
              <a:defRPr sz="900"/>
            </a:lvl3pPr>
            <a:lvl4pPr>
              <a:defRPr sz="900"/>
            </a:lvl4pPr>
            <a:lvl5pPr>
              <a:defRPr sz="900"/>
            </a:lvl5pPr>
          </a:lstStyle>
          <a:p>
            <a:pPr lvl="0"/>
            <a:r>
              <a:rPr lang="de-DE"/>
              <a:t>Formatvorlagen des Textmasters bearbeiten</a:t>
            </a:r>
          </a:p>
          <a:p>
            <a:pPr lvl="1"/>
            <a:r>
              <a:rPr lang="de-DE"/>
              <a:t>Zweite Ebene</a:t>
            </a:r>
          </a:p>
        </p:txBody>
      </p:sp>
    </p:spTree>
    <p:extLst>
      <p:ext uri="{BB962C8B-B14F-4D97-AF65-F5344CB8AC3E}">
        <p14:creationId xmlns:p14="http://schemas.microsoft.com/office/powerpoint/2010/main" val="34395126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texts">
    <p:spTree>
      <p:nvGrpSpPr>
        <p:cNvPr id="1" name=""/>
        <p:cNvGrpSpPr/>
        <p:nvPr/>
      </p:nvGrpSpPr>
      <p:grpSpPr>
        <a:xfrm>
          <a:off x="0" y="0"/>
          <a:ext cx="0" cy="0"/>
          <a:chOff x="0" y="0"/>
          <a:chExt cx="0" cy="0"/>
        </a:xfrm>
      </p:grpSpPr>
      <p:sp>
        <p:nvSpPr>
          <p:cNvPr id="10" name="Titel 1">
            <a:extLst>
              <a:ext uri="{FF2B5EF4-FFF2-40B4-BE49-F238E27FC236}">
                <a16:creationId xmlns:a16="http://schemas.microsoft.com/office/drawing/2014/main" id="{D689BC19-528E-5348-9436-789941DF8A72}"/>
              </a:ext>
            </a:extLst>
          </p:cNvPr>
          <p:cNvSpPr>
            <a:spLocks noGrp="1"/>
          </p:cNvSpPr>
          <p:nvPr>
            <p:ph type="title" hasCustomPrompt="1"/>
          </p:nvPr>
        </p:nvSpPr>
        <p:spPr>
          <a:xfrm>
            <a:off x="2133599" y="420370"/>
            <a:ext cx="9790129" cy="420687"/>
          </a:xfrm>
          <a:prstGeom prst="rect">
            <a:avLst/>
          </a:prstGeom>
        </p:spPr>
        <p:txBody>
          <a:bodyPr anchor="ctr" anchorCtr="0">
            <a:noAutofit/>
          </a:bodyPr>
          <a:lstStyle>
            <a:lvl1pPr>
              <a:lnSpc>
                <a:spcPct val="100000"/>
              </a:lnSpc>
              <a:defRPr sz="2800" b="1" cap="all" baseline="0">
                <a:solidFill>
                  <a:schemeClr val="bg1"/>
                </a:solidFill>
                <a:latin typeface="+mn-lt"/>
              </a:defRPr>
            </a:lvl1pPr>
          </a:lstStyle>
          <a:p>
            <a:r>
              <a:rPr lang="de-DE" dirty="0"/>
              <a:t>Headline</a:t>
            </a:r>
          </a:p>
        </p:txBody>
      </p:sp>
      <p:sp>
        <p:nvSpPr>
          <p:cNvPr id="11" name="Textplatzhalter 6">
            <a:extLst>
              <a:ext uri="{FF2B5EF4-FFF2-40B4-BE49-F238E27FC236}">
                <a16:creationId xmlns:a16="http://schemas.microsoft.com/office/drawing/2014/main" id="{0504F914-525E-1B40-A014-4D55BB7D8330}"/>
              </a:ext>
            </a:extLst>
          </p:cNvPr>
          <p:cNvSpPr>
            <a:spLocks noGrp="1"/>
          </p:cNvSpPr>
          <p:nvPr>
            <p:ph type="body" sz="quarter" idx="14" hasCustomPrompt="1"/>
          </p:nvPr>
        </p:nvSpPr>
        <p:spPr>
          <a:xfrm>
            <a:off x="2135188" y="849311"/>
            <a:ext cx="9793287" cy="441325"/>
          </a:xfrm>
          <a:prstGeom prst="rect">
            <a:avLst/>
          </a:prstGeom>
        </p:spPr>
        <p:txBody>
          <a:bodyPr anchor="t" anchorCtr="0"/>
          <a:lstStyle>
            <a:lvl1pPr marL="0" indent="0">
              <a:lnSpc>
                <a:spcPct val="100000"/>
              </a:lnSpc>
              <a:buNone/>
              <a:defRPr sz="2800" b="1">
                <a:solidFill>
                  <a:schemeClr val="accent1"/>
                </a:solidFill>
              </a:defRPr>
            </a:lvl1pPr>
            <a:lvl5pPr>
              <a:defRPr/>
            </a:lvl5pPr>
          </a:lstStyle>
          <a:p>
            <a:pPr lvl="0"/>
            <a:r>
              <a:rPr lang="de-DE" dirty="0" err="1"/>
              <a:t>Subline</a:t>
            </a:r>
            <a:endParaRPr lang="de-DE" dirty="0"/>
          </a:p>
        </p:txBody>
      </p:sp>
      <p:sp>
        <p:nvSpPr>
          <p:cNvPr id="13" name="Inhaltsplatzhalter 2">
            <a:extLst>
              <a:ext uri="{FF2B5EF4-FFF2-40B4-BE49-F238E27FC236}">
                <a16:creationId xmlns:a16="http://schemas.microsoft.com/office/drawing/2014/main" id="{512CC3A0-295D-ED49-A0FA-D7DADF39CFC5}"/>
              </a:ext>
            </a:extLst>
          </p:cNvPr>
          <p:cNvSpPr>
            <a:spLocks noGrp="1"/>
          </p:cNvSpPr>
          <p:nvPr>
            <p:ph idx="1"/>
          </p:nvPr>
        </p:nvSpPr>
        <p:spPr>
          <a:xfrm>
            <a:off x="2133600" y="1645920"/>
            <a:ext cx="4724400" cy="4391343"/>
          </a:xfrm>
          <a:prstGeom prst="rect">
            <a:avLst/>
          </a:prstGeom>
        </p:spPr>
        <p:txBody>
          <a:bodyPr>
            <a:normAutofit/>
          </a:bodyPr>
          <a:lstStyle>
            <a:lvl1pPr>
              <a:lnSpc>
                <a:spcPct val="110000"/>
              </a:lnSpc>
              <a:spcAft>
                <a:spcPts val="900"/>
              </a:spcAft>
              <a:defRPr sz="2000"/>
            </a:lvl1pPr>
            <a:lvl2pPr>
              <a:lnSpc>
                <a:spcPct val="110000"/>
              </a:lnSpc>
              <a:spcAft>
                <a:spcPts val="900"/>
              </a:spcAft>
              <a:defRPr sz="2000"/>
            </a:lvl2pPr>
            <a:lvl3pPr>
              <a:lnSpc>
                <a:spcPct val="110000"/>
              </a:lnSpc>
              <a:spcAft>
                <a:spcPts val="900"/>
              </a:spcAft>
              <a:defRPr sz="2000"/>
            </a:lvl3pPr>
            <a:lvl4pPr>
              <a:lnSpc>
                <a:spcPct val="110000"/>
              </a:lnSpc>
              <a:spcAft>
                <a:spcPts val="900"/>
              </a:spcAft>
              <a:defRPr sz="2000"/>
            </a:lvl4pPr>
            <a:lvl5pPr>
              <a:lnSpc>
                <a:spcPct val="110000"/>
              </a:lnSpc>
              <a:spcAft>
                <a:spcPts val="900"/>
              </a:spcAft>
              <a:defRPr sz="2000"/>
            </a:lvl5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4" name="Inhaltsplatzhalter 2">
            <a:extLst>
              <a:ext uri="{FF2B5EF4-FFF2-40B4-BE49-F238E27FC236}">
                <a16:creationId xmlns:a16="http://schemas.microsoft.com/office/drawing/2014/main" id="{B26410B2-3020-9240-96EC-FB2027B78005}"/>
              </a:ext>
            </a:extLst>
          </p:cNvPr>
          <p:cNvSpPr>
            <a:spLocks noGrp="1"/>
          </p:cNvSpPr>
          <p:nvPr>
            <p:ph idx="15"/>
          </p:nvPr>
        </p:nvSpPr>
        <p:spPr>
          <a:xfrm>
            <a:off x="7166113" y="1645920"/>
            <a:ext cx="4757615" cy="4391343"/>
          </a:xfrm>
          <a:prstGeom prst="rect">
            <a:avLst/>
          </a:prstGeom>
        </p:spPr>
        <p:txBody>
          <a:bodyPr>
            <a:normAutofit/>
          </a:bodyPr>
          <a:lstStyle>
            <a:lvl1pPr>
              <a:lnSpc>
                <a:spcPct val="110000"/>
              </a:lnSpc>
              <a:spcAft>
                <a:spcPts val="900"/>
              </a:spcAft>
              <a:defRPr sz="2000"/>
            </a:lvl1pPr>
            <a:lvl2pPr>
              <a:lnSpc>
                <a:spcPct val="110000"/>
              </a:lnSpc>
              <a:spcAft>
                <a:spcPts val="900"/>
              </a:spcAft>
              <a:defRPr sz="2000"/>
            </a:lvl2pPr>
            <a:lvl3pPr>
              <a:lnSpc>
                <a:spcPct val="110000"/>
              </a:lnSpc>
              <a:spcAft>
                <a:spcPts val="900"/>
              </a:spcAft>
              <a:defRPr sz="2000"/>
            </a:lvl3pPr>
            <a:lvl4pPr>
              <a:lnSpc>
                <a:spcPct val="110000"/>
              </a:lnSpc>
              <a:spcAft>
                <a:spcPts val="900"/>
              </a:spcAft>
              <a:defRPr sz="2000"/>
            </a:lvl4pPr>
            <a:lvl5pPr>
              <a:lnSpc>
                <a:spcPct val="110000"/>
              </a:lnSpc>
              <a:spcAft>
                <a:spcPts val="900"/>
              </a:spcAft>
              <a:defRPr sz="2000"/>
            </a:lvl5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5" name="Textplatzhalter 4">
            <a:extLst>
              <a:ext uri="{FF2B5EF4-FFF2-40B4-BE49-F238E27FC236}">
                <a16:creationId xmlns:a16="http://schemas.microsoft.com/office/drawing/2014/main" id="{86EE4040-F7C9-2745-A169-6DC357344890}"/>
              </a:ext>
            </a:extLst>
          </p:cNvPr>
          <p:cNvSpPr>
            <a:spLocks noGrp="1"/>
          </p:cNvSpPr>
          <p:nvPr>
            <p:ph type="body" sz="quarter" idx="13"/>
          </p:nvPr>
        </p:nvSpPr>
        <p:spPr>
          <a:xfrm>
            <a:off x="268288" y="1700213"/>
            <a:ext cx="1500981" cy="1185862"/>
          </a:xfrm>
          <a:prstGeom prst="rect">
            <a:avLst/>
          </a:prstGeom>
        </p:spPr>
        <p:txBody>
          <a:bodyPr/>
          <a:lstStyle>
            <a:lvl1pPr marL="126000" indent="-126000">
              <a:lnSpc>
                <a:spcPct val="110000"/>
              </a:lnSpc>
              <a:spcBef>
                <a:spcPts val="0"/>
              </a:spcBef>
              <a:spcAft>
                <a:spcPts val="400"/>
              </a:spcAft>
              <a:buFont typeface="+mj-lt"/>
              <a:buAutoNum type="arabicPeriod"/>
              <a:defRPr sz="900"/>
            </a:lvl1pPr>
            <a:lvl2pPr>
              <a:defRPr sz="900"/>
            </a:lvl2pPr>
            <a:lvl3pPr>
              <a:defRPr sz="900"/>
            </a:lvl3pPr>
            <a:lvl4pPr>
              <a:defRPr sz="900"/>
            </a:lvl4pPr>
            <a:lvl5pPr>
              <a:defRPr sz="900"/>
            </a:lvl5pPr>
          </a:lstStyle>
          <a:p>
            <a:pPr lvl="0"/>
            <a:r>
              <a:rPr lang="de-DE"/>
              <a:t>Formatvorlagen des Textmasters bearbeiten</a:t>
            </a:r>
          </a:p>
          <a:p>
            <a:pPr lvl="1"/>
            <a:r>
              <a:rPr lang="de-DE"/>
              <a:t>Zweite Ebene</a:t>
            </a:r>
          </a:p>
        </p:txBody>
      </p:sp>
    </p:spTree>
    <p:extLst>
      <p:ext uri="{BB962C8B-B14F-4D97-AF65-F5344CB8AC3E}">
        <p14:creationId xmlns:p14="http://schemas.microsoft.com/office/powerpoint/2010/main" val="5863809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free">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3F17FFFA-4FEB-F646-99C1-BEF5DE27D624}"/>
              </a:ext>
            </a:extLst>
          </p:cNvPr>
          <p:cNvSpPr>
            <a:spLocks noGrp="1"/>
          </p:cNvSpPr>
          <p:nvPr>
            <p:ph type="title" hasCustomPrompt="1"/>
          </p:nvPr>
        </p:nvSpPr>
        <p:spPr>
          <a:xfrm>
            <a:off x="2133599" y="420370"/>
            <a:ext cx="9790129" cy="420687"/>
          </a:xfrm>
          <a:prstGeom prst="rect">
            <a:avLst/>
          </a:prstGeom>
        </p:spPr>
        <p:txBody>
          <a:bodyPr anchor="ctr" anchorCtr="0">
            <a:noAutofit/>
          </a:bodyPr>
          <a:lstStyle>
            <a:lvl1pPr>
              <a:lnSpc>
                <a:spcPct val="100000"/>
              </a:lnSpc>
              <a:defRPr sz="2800" b="1" cap="all" baseline="0">
                <a:solidFill>
                  <a:schemeClr val="bg1"/>
                </a:solidFill>
                <a:latin typeface="+mn-lt"/>
              </a:defRPr>
            </a:lvl1pPr>
          </a:lstStyle>
          <a:p>
            <a:r>
              <a:rPr lang="de-DE" dirty="0"/>
              <a:t>Headline</a:t>
            </a:r>
          </a:p>
        </p:txBody>
      </p:sp>
      <p:sp>
        <p:nvSpPr>
          <p:cNvPr id="7" name="Textplatzhalter 6">
            <a:extLst>
              <a:ext uri="{FF2B5EF4-FFF2-40B4-BE49-F238E27FC236}">
                <a16:creationId xmlns:a16="http://schemas.microsoft.com/office/drawing/2014/main" id="{17EA3844-FF69-184E-9864-7AB1BDE182D1}"/>
              </a:ext>
            </a:extLst>
          </p:cNvPr>
          <p:cNvSpPr>
            <a:spLocks noGrp="1"/>
          </p:cNvSpPr>
          <p:nvPr>
            <p:ph type="body" sz="quarter" idx="14" hasCustomPrompt="1"/>
          </p:nvPr>
        </p:nvSpPr>
        <p:spPr>
          <a:xfrm>
            <a:off x="2135188" y="849311"/>
            <a:ext cx="9793287" cy="441325"/>
          </a:xfrm>
          <a:prstGeom prst="rect">
            <a:avLst/>
          </a:prstGeom>
        </p:spPr>
        <p:txBody>
          <a:bodyPr anchor="t" anchorCtr="0"/>
          <a:lstStyle>
            <a:lvl1pPr marL="0" indent="0">
              <a:lnSpc>
                <a:spcPct val="100000"/>
              </a:lnSpc>
              <a:buNone/>
              <a:defRPr sz="2800" b="1">
                <a:solidFill>
                  <a:schemeClr val="accent1"/>
                </a:solidFill>
              </a:defRPr>
            </a:lvl1pPr>
            <a:lvl5pPr>
              <a:defRPr/>
            </a:lvl5pPr>
          </a:lstStyle>
          <a:p>
            <a:pPr lvl="0"/>
            <a:r>
              <a:rPr lang="de-DE" dirty="0" err="1"/>
              <a:t>Subline</a:t>
            </a:r>
            <a:endParaRPr lang="de-DE" dirty="0"/>
          </a:p>
        </p:txBody>
      </p:sp>
      <p:sp>
        <p:nvSpPr>
          <p:cNvPr id="9" name="Textplatzhalter 4">
            <a:extLst>
              <a:ext uri="{FF2B5EF4-FFF2-40B4-BE49-F238E27FC236}">
                <a16:creationId xmlns:a16="http://schemas.microsoft.com/office/drawing/2014/main" id="{D3DA3377-BA2D-DE48-B47A-0276810851E1}"/>
              </a:ext>
            </a:extLst>
          </p:cNvPr>
          <p:cNvSpPr>
            <a:spLocks noGrp="1"/>
          </p:cNvSpPr>
          <p:nvPr>
            <p:ph type="body" sz="quarter" idx="13"/>
          </p:nvPr>
        </p:nvSpPr>
        <p:spPr>
          <a:xfrm>
            <a:off x="268288" y="1700213"/>
            <a:ext cx="1500981" cy="1185862"/>
          </a:xfrm>
          <a:prstGeom prst="rect">
            <a:avLst/>
          </a:prstGeom>
        </p:spPr>
        <p:txBody>
          <a:bodyPr/>
          <a:lstStyle>
            <a:lvl1pPr marL="126000" indent="-126000">
              <a:lnSpc>
                <a:spcPct val="110000"/>
              </a:lnSpc>
              <a:spcBef>
                <a:spcPts val="0"/>
              </a:spcBef>
              <a:spcAft>
                <a:spcPts val="400"/>
              </a:spcAft>
              <a:buFont typeface="+mj-lt"/>
              <a:buAutoNum type="arabicPeriod"/>
              <a:defRPr sz="900"/>
            </a:lvl1pPr>
            <a:lvl2pPr>
              <a:defRPr sz="900"/>
            </a:lvl2pPr>
            <a:lvl3pPr>
              <a:defRPr sz="900"/>
            </a:lvl3pPr>
            <a:lvl4pPr>
              <a:defRPr sz="900"/>
            </a:lvl4pPr>
            <a:lvl5pPr>
              <a:defRPr sz="900"/>
            </a:lvl5pPr>
          </a:lstStyle>
          <a:p>
            <a:pPr lvl="0"/>
            <a:r>
              <a:rPr lang="de-DE"/>
              <a:t>Formatvorlagen des Textmasters bearbeiten</a:t>
            </a:r>
          </a:p>
          <a:p>
            <a:pPr lvl="1"/>
            <a:r>
              <a:rPr lang="de-DE"/>
              <a:t>Zweite Ebene</a:t>
            </a:r>
          </a:p>
        </p:txBody>
      </p:sp>
    </p:spTree>
    <p:extLst>
      <p:ext uri="{BB962C8B-B14F-4D97-AF65-F5344CB8AC3E}">
        <p14:creationId xmlns:p14="http://schemas.microsoft.com/office/powerpoint/2010/main" val="20123948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Tree>
    <p:extLst>
      <p:ext uri="{BB962C8B-B14F-4D97-AF65-F5344CB8AC3E}">
        <p14:creationId xmlns:p14="http://schemas.microsoft.com/office/powerpoint/2010/main" val="1467111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7ED12BDA-968C-46D3-81EA-71ECA7247DB8}"/>
              </a:ext>
            </a:extLst>
          </p:cNvPr>
          <p:cNvPicPr>
            <a:picLocks noChangeAspect="1"/>
          </p:cNvPicPr>
          <p:nvPr userDrawn="1"/>
        </p:nvPicPr>
        <p:blipFill>
          <a:blip r:embed="rId9"/>
          <a:stretch>
            <a:fillRect/>
          </a:stretch>
        </p:blipFill>
        <p:spPr>
          <a:xfrm>
            <a:off x="0" y="0"/>
            <a:ext cx="12192000" cy="6419088"/>
          </a:xfrm>
          <a:prstGeom prst="rect">
            <a:avLst/>
          </a:prstGeom>
        </p:spPr>
      </p:pic>
      <p:sp>
        <p:nvSpPr>
          <p:cNvPr id="4" name="Datumsplatzhalter 3">
            <a:extLst>
              <a:ext uri="{FF2B5EF4-FFF2-40B4-BE49-F238E27FC236}">
                <a16:creationId xmlns:a16="http://schemas.microsoft.com/office/drawing/2014/main" id="{98CF5860-A18F-9E4F-9C82-F9D2AFECA5B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a:t>10 Sep 2021</a:t>
            </a:r>
          </a:p>
        </p:txBody>
      </p:sp>
      <p:sp>
        <p:nvSpPr>
          <p:cNvPr id="5" name="Fußzeilenplatzhalter 4">
            <a:extLst>
              <a:ext uri="{FF2B5EF4-FFF2-40B4-BE49-F238E27FC236}">
                <a16:creationId xmlns:a16="http://schemas.microsoft.com/office/drawing/2014/main" id="{3255D8C6-6721-5F48-9ADF-0BDEB0F3352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a:t>ETOP 2021 Presentation</a:t>
            </a:r>
          </a:p>
        </p:txBody>
      </p:sp>
      <p:sp>
        <p:nvSpPr>
          <p:cNvPr id="6" name="Foliennummernplatzhalter 5">
            <a:extLst>
              <a:ext uri="{FF2B5EF4-FFF2-40B4-BE49-F238E27FC236}">
                <a16:creationId xmlns:a16="http://schemas.microsoft.com/office/drawing/2014/main" id="{873435A2-7941-B949-B7F1-D0D68CE543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0E39CC-A552-4685-A342-E9F3B436554D}" type="slidenum">
              <a:rPr lang="de-DE" smtClean="0"/>
              <a:t>‹Nr.›</a:t>
            </a:fld>
            <a:endParaRPr lang="de-DE"/>
          </a:p>
        </p:txBody>
      </p:sp>
      <p:sp>
        <p:nvSpPr>
          <p:cNvPr id="7" name="Rechteck 6">
            <a:extLst>
              <a:ext uri="{FF2B5EF4-FFF2-40B4-BE49-F238E27FC236}">
                <a16:creationId xmlns:a16="http://schemas.microsoft.com/office/drawing/2014/main" id="{96672856-F441-B744-BFF0-6519DCE00107}"/>
              </a:ext>
            </a:extLst>
          </p:cNvPr>
          <p:cNvSpPr/>
          <p:nvPr/>
        </p:nvSpPr>
        <p:spPr>
          <a:xfrm>
            <a:off x="0" y="6322291"/>
            <a:ext cx="12192000" cy="54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000" tIns="46800" rIns="252000" bIns="46800" rtlCol="0" anchor="ctr"/>
          <a:lstStyle/>
          <a:p>
            <a:pPr algn="r"/>
            <a:r>
              <a:rPr lang="de-DE" sz="900" b="1" dirty="0">
                <a:solidFill>
                  <a:schemeClr val="tx1"/>
                </a:solidFill>
              </a:rPr>
              <a:t>© 2018, MAX PLANCK SCHOOLS</a:t>
            </a:r>
          </a:p>
        </p:txBody>
      </p:sp>
      <p:sp>
        <p:nvSpPr>
          <p:cNvPr id="8" name="Rechteck 7">
            <a:extLst>
              <a:ext uri="{FF2B5EF4-FFF2-40B4-BE49-F238E27FC236}">
                <a16:creationId xmlns:a16="http://schemas.microsoft.com/office/drawing/2014/main" id="{291D87D2-364D-6647-8E36-DD189221C82F}"/>
              </a:ext>
            </a:extLst>
          </p:cNvPr>
          <p:cNvSpPr/>
          <p:nvPr/>
        </p:nvSpPr>
        <p:spPr>
          <a:xfrm>
            <a:off x="0" y="6322291"/>
            <a:ext cx="12192000" cy="540000"/>
          </a:xfrm>
          <a:prstGeom prst="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lIns="90000" tIns="46800" rIns="252000" bIns="46800" rtlCol="0" anchor="ctr"/>
          <a:lstStyle/>
          <a:p>
            <a:pPr algn="r"/>
            <a:r>
              <a:rPr lang="de-DE" sz="900" b="1" dirty="0">
                <a:solidFill>
                  <a:schemeClr val="tx1"/>
                </a:solidFill>
              </a:rPr>
              <a:t>ABBE SCHOOL </a:t>
            </a:r>
            <a:r>
              <a:rPr lang="de-DE" sz="900" b="1" dirty="0" err="1">
                <a:solidFill>
                  <a:schemeClr val="tx1"/>
                </a:solidFill>
              </a:rPr>
              <a:t>OF</a:t>
            </a:r>
            <a:r>
              <a:rPr lang="de-DE" sz="900" b="1" dirty="0">
                <a:solidFill>
                  <a:schemeClr val="tx1"/>
                </a:solidFill>
              </a:rPr>
              <a:t> PHOTONICS &amp; MAX PLANCK SCHOOLS @JENA</a:t>
            </a:r>
          </a:p>
        </p:txBody>
      </p:sp>
      <p:sp>
        <p:nvSpPr>
          <p:cNvPr id="10" name="Foliennummernplatzhalter 5">
            <a:extLst>
              <a:ext uri="{FF2B5EF4-FFF2-40B4-BE49-F238E27FC236}">
                <a16:creationId xmlns:a16="http://schemas.microsoft.com/office/drawing/2014/main" id="{39E95A6D-DCF4-8E44-A134-1024D377A72B}"/>
              </a:ext>
            </a:extLst>
          </p:cNvPr>
          <p:cNvSpPr txBox="1">
            <a:spLocks/>
          </p:cNvSpPr>
          <p:nvPr/>
        </p:nvSpPr>
        <p:spPr>
          <a:xfrm>
            <a:off x="168339" y="6400007"/>
            <a:ext cx="334105" cy="365125"/>
          </a:xfrm>
          <a:prstGeom prst="rect">
            <a:avLst/>
          </a:prstGeom>
        </p:spPr>
        <p:txBody>
          <a:bodyPr vert="horz" lIns="0" tIns="0" rIns="0" bIns="0" rtlCol="0" anchor="ctr"/>
          <a:lstStyle>
            <a:defPPr>
              <a:defRPr lang="de-DE"/>
            </a:defPPr>
            <a:lvl1pPr marL="0" algn="l" defTabSz="914400" rtl="0" eaLnBrk="1" latinLnBrk="0" hangingPunct="1">
              <a:defRPr sz="9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7F47581-F475-437F-B07A-5B7A1BA37CA1}" type="slidenum">
              <a:rPr lang="de-DE" smtClean="0"/>
              <a:pPr/>
              <a:t>‹Nr.›</a:t>
            </a:fld>
            <a:endParaRPr lang="de-DE" dirty="0"/>
          </a:p>
        </p:txBody>
      </p:sp>
      <p:pic>
        <p:nvPicPr>
          <p:cNvPr id="11" name="Bild 13">
            <a:extLst>
              <a:ext uri="{FF2B5EF4-FFF2-40B4-BE49-F238E27FC236}">
                <a16:creationId xmlns:a16="http://schemas.microsoft.com/office/drawing/2014/main" id="{D4D2F8D7-EE72-4D42-92BF-177FDF8B48FC}"/>
              </a:ext>
            </a:extLst>
          </p:cNvPr>
          <p:cNvPicPr>
            <a:picLocks noChangeAspect="1"/>
          </p:cNvPicPr>
          <p:nvPr userDrawn="1"/>
        </p:nvPicPr>
        <p:blipFill>
          <a:blip r:embed="rId10"/>
          <a:srcRect/>
          <a:stretch/>
        </p:blipFill>
        <p:spPr bwMode="auto">
          <a:xfrm>
            <a:off x="60997" y="92868"/>
            <a:ext cx="2134419" cy="1051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2057755"/>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slideLayout" Target="../slideLayouts/slideLayout7.xml"/><Relationship Id="rId7" Type="http://schemas.openxmlformats.org/officeDocument/2006/relationships/image" Target="../media/image5.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1.xml"/><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slideLayout" Target="../slideLayouts/slideLayout2.xml"/><Relationship Id="rId7" Type="http://schemas.openxmlformats.org/officeDocument/2006/relationships/image" Target="../media/image18.png"/><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17.png"/><Relationship Id="rId5" Type="http://schemas.openxmlformats.org/officeDocument/2006/relationships/image" Target="../media/image5.png"/><Relationship Id="rId10" Type="http://schemas.openxmlformats.org/officeDocument/2006/relationships/image" Target="../media/image7.png"/><Relationship Id="rId4" Type="http://schemas.openxmlformats.org/officeDocument/2006/relationships/notesSlide" Target="../notesSlides/notesSlide10.xml"/><Relationship Id="rId9"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7.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xml"/><Relationship Id="rId7" Type="http://schemas.openxmlformats.org/officeDocument/2006/relationships/image" Target="../media/image7.png"/><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23.png"/><Relationship Id="rId5" Type="http://schemas.openxmlformats.org/officeDocument/2006/relationships/hyperlink" Target="mailto:falko.sojka@uni-jena.de?subject=EDULearn22%20-%20Lab%20Buddy%20System" TargetMode="External"/><Relationship Id="rId4"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7.pn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5.png"/><Relationship Id="rId5" Type="http://schemas.openxmlformats.org/officeDocument/2006/relationships/image" Target="../media/image8.jp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audio" Target="../media/media3.m4a"/><Relationship Id="rId7" Type="http://schemas.openxmlformats.org/officeDocument/2006/relationships/image" Target="../media/image7.png"/><Relationship Id="rId2" Type="http://schemas.microsoft.com/office/2007/relationships/media" Target="../media/media3.m4a"/><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media/media4.m4a"/><Relationship Id="rId7" Type="http://schemas.openxmlformats.org/officeDocument/2006/relationships/image" Target="../media/image7.png"/><Relationship Id="rId2" Type="http://schemas.microsoft.com/office/2007/relationships/media" Target="../media/media4.m4a"/><Relationship Id="rId1" Type="http://schemas.openxmlformats.org/officeDocument/2006/relationships/tags" Target="../tags/tag2.xml"/><Relationship Id="rId6" Type="http://schemas.openxmlformats.org/officeDocument/2006/relationships/image" Target="../media/image5.png"/><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media5.m4a"/><Relationship Id="rId7" Type="http://schemas.openxmlformats.org/officeDocument/2006/relationships/image" Target="../media/image7.png"/><Relationship Id="rId2" Type="http://schemas.microsoft.com/office/2007/relationships/media" Target="../media/media5.m4a"/><Relationship Id="rId1" Type="http://schemas.openxmlformats.org/officeDocument/2006/relationships/tags" Target="../tags/tag3.xml"/><Relationship Id="rId6" Type="http://schemas.openxmlformats.org/officeDocument/2006/relationships/image" Target="../media/image5.pn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audio" Target="../media/media6.m4a"/><Relationship Id="rId7" Type="http://schemas.openxmlformats.org/officeDocument/2006/relationships/image" Target="../media/image10.png"/><Relationship Id="rId2" Type="http://schemas.microsoft.com/office/2007/relationships/media" Target="../media/media6.m4a"/><Relationship Id="rId1" Type="http://schemas.openxmlformats.org/officeDocument/2006/relationships/tags" Target="../tags/tag4.xml"/><Relationship Id="rId6" Type="http://schemas.openxmlformats.org/officeDocument/2006/relationships/image" Target="../media/image9.png"/><Relationship Id="rId11" Type="http://schemas.openxmlformats.org/officeDocument/2006/relationships/image" Target="../media/image7.png"/><Relationship Id="rId5" Type="http://schemas.openxmlformats.org/officeDocument/2006/relationships/notesSlide" Target="../notesSlides/notesSlide6.xml"/><Relationship Id="rId10" Type="http://schemas.openxmlformats.org/officeDocument/2006/relationships/image" Target="../media/image5.png"/><Relationship Id="rId4" Type="http://schemas.openxmlformats.org/officeDocument/2006/relationships/slideLayout" Target="../slideLayouts/slideLayout2.xml"/><Relationship Id="rId9"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Layout" Target="../slideLayouts/slideLayout2.xml"/><Relationship Id="rId7" Type="http://schemas.openxmlformats.org/officeDocument/2006/relationships/image" Target="../media/image15.png"/><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7.png"/><Relationship Id="rId4" Type="http://schemas.openxmlformats.org/officeDocument/2006/relationships/notesSlide" Target="../notesSlides/notesSlide7.xml"/><Relationship Id="rId9"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audio" Target="../media/media8.m4a"/><Relationship Id="rId7" Type="http://schemas.openxmlformats.org/officeDocument/2006/relationships/image" Target="../media/image7.png"/><Relationship Id="rId2" Type="http://schemas.microsoft.com/office/2007/relationships/media" Target="../media/media8.m4a"/><Relationship Id="rId1" Type="http://schemas.openxmlformats.org/officeDocument/2006/relationships/tags" Target="../tags/tag5.xml"/><Relationship Id="rId6" Type="http://schemas.openxmlformats.org/officeDocument/2006/relationships/image" Target="../media/image5.png"/><Relationship Id="rId5" Type="http://schemas.openxmlformats.org/officeDocument/2006/relationships/notesSlide" Target="../notesSlides/notesSlide8.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audio" Target="../media/media9.m4a"/><Relationship Id="rId7" Type="http://schemas.openxmlformats.org/officeDocument/2006/relationships/image" Target="../media/image7.png"/><Relationship Id="rId2" Type="http://schemas.microsoft.com/office/2007/relationships/media" Target="../media/media9.m4a"/><Relationship Id="rId1" Type="http://schemas.openxmlformats.org/officeDocument/2006/relationships/tags" Target="../tags/tag6.xml"/><Relationship Id="rId6" Type="http://schemas.openxmlformats.org/officeDocument/2006/relationships/image" Target="../media/image5.png"/><Relationship Id="rId5" Type="http://schemas.openxmlformats.org/officeDocument/2006/relationships/notesSlide" Target="../notesSlides/notesSlide9.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ctrTitle"/>
          </p:nvPr>
        </p:nvSpPr>
        <p:spPr>
          <a:xfrm>
            <a:off x="1524000" y="1366732"/>
            <a:ext cx="9144000" cy="2387600"/>
          </a:xfrm>
        </p:spPr>
        <p:txBody>
          <a:bodyPr/>
          <a:lstStyle/>
          <a:p>
            <a:endParaRPr lang="de-DE" dirty="0"/>
          </a:p>
        </p:txBody>
      </p:sp>
      <p:pic>
        <p:nvPicPr>
          <p:cNvPr id="6" name="Grafik 5"/>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0874687" y="429358"/>
            <a:ext cx="923305" cy="931977"/>
          </a:xfrm>
          <a:prstGeom prst="rect">
            <a:avLst/>
          </a:prstGeom>
        </p:spPr>
      </p:pic>
      <p:sp>
        <p:nvSpPr>
          <p:cNvPr id="7" name="Rechteck 6"/>
          <p:cNvSpPr/>
          <p:nvPr/>
        </p:nvSpPr>
        <p:spPr>
          <a:xfrm>
            <a:off x="6587780" y="1864955"/>
            <a:ext cx="502920" cy="815223"/>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8" name="Textfeld 7"/>
          <p:cNvSpPr txBox="1"/>
          <p:nvPr/>
        </p:nvSpPr>
        <p:spPr>
          <a:xfrm>
            <a:off x="2765416" y="1091294"/>
            <a:ext cx="6662338" cy="243143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srgbClr val="FFFFFF"/>
                </a:solidFill>
                <a:effectLst/>
                <a:uLnTx/>
                <a:uFillTx/>
                <a:latin typeface="Brandon Grotesque Bold" panose="020B0803020203060202" pitchFamily="34" charset="0"/>
                <a:ea typeface="+mn-ea"/>
                <a:cs typeface="+mn-cs"/>
              </a:rPr>
              <a:t>Lab Buddy System</a:t>
            </a:r>
            <a:br>
              <a:rPr kumimoji="0" lang="en-US" sz="4400" b="0" i="0" u="none" strike="noStrike" kern="1200" cap="none" spc="0" normalizeH="0" baseline="0" noProof="0" dirty="0">
                <a:ln>
                  <a:noFill/>
                </a:ln>
                <a:solidFill>
                  <a:srgbClr val="FFFFFF"/>
                </a:solidFill>
                <a:effectLst/>
                <a:uLnTx/>
                <a:uFillTx/>
                <a:latin typeface="Brandon Grotesque Bold" panose="020B0803020203060202" pitchFamily="34" charset="0"/>
                <a:ea typeface="+mn-ea"/>
                <a:cs typeface="+mn-cs"/>
              </a:rPr>
            </a:br>
            <a:r>
              <a:rPr kumimoji="0" lang="en-US" sz="3600" b="0" i="0" u="none" strike="noStrike" kern="1200" cap="none" spc="0" normalizeH="0" baseline="0" noProof="0" dirty="0">
                <a:ln>
                  <a:noFill/>
                </a:ln>
                <a:solidFill>
                  <a:srgbClr val="FFFFFF"/>
                </a:solidFill>
                <a:effectLst/>
                <a:uLnTx/>
                <a:uFillTx/>
                <a:latin typeface="Brandon Grotesque Bold" panose="020B0803020203060202" pitchFamily="34" charset="0"/>
                <a:ea typeface="+mn-ea"/>
                <a:cs typeface="+mn-cs"/>
              </a:rPr>
              <a:t>for Hybrid Practical Training and </a:t>
            </a:r>
            <a:br>
              <a:rPr kumimoji="0" lang="en-US" sz="3600" b="0" i="0" u="none" strike="noStrike" kern="1200" cap="none" spc="0" normalizeH="0" baseline="0" noProof="0" dirty="0">
                <a:ln>
                  <a:noFill/>
                </a:ln>
                <a:solidFill>
                  <a:srgbClr val="FFFFFF"/>
                </a:solidFill>
                <a:effectLst/>
                <a:uLnTx/>
                <a:uFillTx/>
                <a:latin typeface="Brandon Grotesque Bold" panose="020B0803020203060202" pitchFamily="34" charset="0"/>
                <a:ea typeface="+mn-ea"/>
                <a:cs typeface="+mn-cs"/>
              </a:rPr>
            </a:br>
            <a:r>
              <a:rPr kumimoji="0" lang="en-US" sz="3600" b="0" i="0" u="none" strike="noStrike" kern="1200" cap="none" spc="0" normalizeH="0" baseline="0" noProof="0" dirty="0">
                <a:ln>
                  <a:noFill/>
                </a:ln>
                <a:solidFill>
                  <a:srgbClr val="FFFFFF"/>
                </a:solidFill>
                <a:effectLst/>
                <a:uLnTx/>
                <a:uFillTx/>
                <a:latin typeface="Brandon Grotesque Bold" panose="020B0803020203060202" pitchFamily="34" charset="0"/>
                <a:ea typeface="+mn-ea"/>
                <a:cs typeface="+mn-cs"/>
              </a:rPr>
              <a:t>the Integration of Online Students </a:t>
            </a:r>
            <a:br>
              <a:rPr kumimoji="0" lang="en-US" sz="3600" b="0" i="0" u="none" strike="noStrike" kern="1200" cap="none" spc="0" normalizeH="0" baseline="0" noProof="0" dirty="0">
                <a:ln>
                  <a:noFill/>
                </a:ln>
                <a:solidFill>
                  <a:srgbClr val="FFFFFF"/>
                </a:solidFill>
                <a:effectLst/>
                <a:uLnTx/>
                <a:uFillTx/>
                <a:latin typeface="Brandon Grotesque Bold" panose="020B0803020203060202" pitchFamily="34" charset="0"/>
                <a:ea typeface="+mn-ea"/>
                <a:cs typeface="+mn-cs"/>
              </a:rPr>
            </a:br>
            <a:r>
              <a:rPr kumimoji="0" lang="en-US" sz="3600" b="0" i="0" u="none" strike="noStrike" kern="1200" cap="none" spc="0" normalizeH="0" baseline="0" noProof="0" dirty="0">
                <a:ln>
                  <a:noFill/>
                </a:ln>
                <a:solidFill>
                  <a:srgbClr val="FFFFFF"/>
                </a:solidFill>
                <a:effectLst/>
                <a:uLnTx/>
                <a:uFillTx/>
                <a:latin typeface="Brandon Grotesque Bold" panose="020B0803020203060202" pitchFamily="34" charset="0"/>
                <a:ea typeface="+mn-ea"/>
                <a:cs typeface="+mn-cs"/>
              </a:rPr>
              <a:t>into the Student Community</a:t>
            </a:r>
            <a:endParaRPr kumimoji="0" lang="de-DE" sz="4400" b="0" i="0" u="none" strike="noStrike" kern="1200" cap="none" spc="0" normalizeH="0" baseline="0" noProof="0" dirty="0">
              <a:ln>
                <a:noFill/>
              </a:ln>
              <a:solidFill>
                <a:srgbClr val="FFFFFF"/>
              </a:solidFill>
              <a:effectLst/>
              <a:uLnTx/>
              <a:uFillTx/>
              <a:latin typeface="Brandon Grotesque Bold" panose="020B0803020203060202" pitchFamily="34" charset="0"/>
              <a:ea typeface="+mn-ea"/>
              <a:cs typeface="+mn-cs"/>
            </a:endParaRPr>
          </a:p>
        </p:txBody>
      </p:sp>
      <p:sp>
        <p:nvSpPr>
          <p:cNvPr id="9" name="Textfeld 8"/>
          <p:cNvSpPr txBox="1"/>
          <p:nvPr/>
        </p:nvSpPr>
        <p:spPr>
          <a:xfrm>
            <a:off x="1000131" y="3648057"/>
            <a:ext cx="10920625" cy="210826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400" b="0" i="0" strike="noStrike" kern="1200" cap="none" spc="0" normalizeH="0" baseline="0" noProof="0" dirty="0">
                <a:ln>
                  <a:noFill/>
                </a:ln>
                <a:solidFill>
                  <a:srgbClr val="FFFFFF"/>
                </a:solidFill>
                <a:effectLst/>
                <a:uLnTx/>
                <a:uFillTx/>
                <a:latin typeface="Brandon Grotesque Regular" panose="020B0503020203060202" pitchFamily="34" charset="0"/>
                <a:ea typeface="+mn-ea"/>
                <a:cs typeface="+mn-cs"/>
              </a:rPr>
              <a:t>F. Sojka, J. Domke, C. Henkel, F. Lukas, J. Kretzschmar, R. Ackermann, C. Helgert, T. Pertsch</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u="none" dirty="0">
              <a:solidFill>
                <a:srgbClr val="FFFFFF"/>
              </a:solidFill>
              <a:latin typeface="Brandon Grotesque Regular" panose="020B0503020203060202" pitchFamily="34" charset="0"/>
            </a:endParaRPr>
          </a:p>
          <a:p>
            <a:pPr algn="ctr">
              <a:defRPr/>
            </a:pPr>
            <a:r>
              <a:rPr lang="en-US" sz="2400" u="none" dirty="0">
                <a:solidFill>
                  <a:srgbClr val="FFFFFF"/>
                </a:solidFill>
                <a:latin typeface="Brandon Grotesque Regular" panose="020B0503020203060202" pitchFamily="34" charset="0"/>
              </a:rPr>
              <a:t>A</a:t>
            </a:r>
            <a:r>
              <a:rPr lang="en-US" sz="2400" dirty="0">
                <a:solidFill>
                  <a:srgbClr val="FFFFFF"/>
                </a:solidFill>
                <a:latin typeface="Brandon Grotesque Regular" panose="020B0503020203060202" pitchFamily="34" charset="0"/>
              </a:rPr>
              <a:t>bbe School of Photonics &amp; Max Planck School of Photonics</a:t>
            </a:r>
          </a:p>
          <a:p>
            <a:pPr algn="ctr">
              <a:defRPr/>
            </a:pPr>
            <a:r>
              <a:rPr lang="en-US" sz="2400" dirty="0">
                <a:solidFill>
                  <a:srgbClr val="FFFFFF"/>
                </a:solidFill>
                <a:latin typeface="Brandon Grotesque Regular" panose="020B0503020203060202" pitchFamily="34" charset="0"/>
              </a:rPr>
              <a:t>Friedrich-Schiller-Universität Jena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2400" b="0" i="0" u="none" strike="noStrike" kern="1200" cap="none" spc="0" normalizeH="0" baseline="0" noProof="0" dirty="0">
              <a:ln>
                <a:noFill/>
              </a:ln>
              <a:solidFill>
                <a:srgbClr val="FFFFFF"/>
              </a:solidFill>
              <a:effectLst/>
              <a:uLnTx/>
              <a:uFillTx/>
              <a:latin typeface="Brandon Grotesque Regular" panose="020B0503020203060202" pitchFamily="34" charset="0"/>
              <a:ea typeface="+mn-ea"/>
              <a:cs typeface="+mn-cs"/>
            </a:endParaRPr>
          </a:p>
        </p:txBody>
      </p:sp>
      <p:pic>
        <p:nvPicPr>
          <p:cNvPr id="13" name="Grafik 12">
            <a:extLst>
              <a:ext uri="{FF2B5EF4-FFF2-40B4-BE49-F238E27FC236}">
                <a16:creationId xmlns:a16="http://schemas.microsoft.com/office/drawing/2014/main" id="{6196CE66-4BBB-0C77-5FE6-7FD05449CEFC}"/>
              </a:ext>
            </a:extLst>
          </p:cNvPr>
          <p:cNvPicPr>
            <a:picLocks noChangeAspect="1"/>
          </p:cNvPicPr>
          <p:nvPr/>
        </p:nvPicPr>
        <p:blipFill>
          <a:blip r:embed="rId6"/>
          <a:stretch>
            <a:fillRect/>
          </a:stretch>
        </p:blipFill>
        <p:spPr>
          <a:xfrm>
            <a:off x="2779391" y="5421304"/>
            <a:ext cx="3552829" cy="1295415"/>
          </a:xfrm>
          <a:prstGeom prst="rect">
            <a:avLst/>
          </a:prstGeom>
        </p:spPr>
      </p:pic>
      <p:pic>
        <p:nvPicPr>
          <p:cNvPr id="14" name="Grafik 13">
            <a:extLst>
              <a:ext uri="{FF2B5EF4-FFF2-40B4-BE49-F238E27FC236}">
                <a16:creationId xmlns:a16="http://schemas.microsoft.com/office/drawing/2014/main" id="{3454C015-BFA0-0936-CD5D-4430E6BDA20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253300" y="370385"/>
            <a:ext cx="3431385" cy="519277"/>
          </a:xfrm>
          <a:prstGeom prst="rect">
            <a:avLst/>
          </a:prstGeom>
        </p:spPr>
      </p:pic>
      <p:grpSp>
        <p:nvGrpSpPr>
          <p:cNvPr id="15" name="Gruppieren 14">
            <a:extLst>
              <a:ext uri="{FF2B5EF4-FFF2-40B4-BE49-F238E27FC236}">
                <a16:creationId xmlns:a16="http://schemas.microsoft.com/office/drawing/2014/main" id="{14F0F345-A684-BBB4-272B-ECC594A68F26}"/>
              </a:ext>
            </a:extLst>
          </p:cNvPr>
          <p:cNvGrpSpPr/>
          <p:nvPr/>
        </p:nvGrpSpPr>
        <p:grpSpPr>
          <a:xfrm>
            <a:off x="431472" y="5421305"/>
            <a:ext cx="2251587" cy="1293089"/>
            <a:chOff x="353961" y="4945626"/>
            <a:chExt cx="1759974" cy="1010755"/>
          </a:xfrm>
          <a:solidFill>
            <a:srgbClr val="FEFEFE"/>
          </a:solidFill>
        </p:grpSpPr>
        <p:sp>
          <p:nvSpPr>
            <p:cNvPr id="16" name="Rechteck 15">
              <a:extLst>
                <a:ext uri="{FF2B5EF4-FFF2-40B4-BE49-F238E27FC236}">
                  <a16:creationId xmlns:a16="http://schemas.microsoft.com/office/drawing/2014/main" id="{3C4FA173-051B-41E5-CFE7-DACDBE9AAE92}"/>
                </a:ext>
              </a:extLst>
            </p:cNvPr>
            <p:cNvSpPr/>
            <p:nvPr/>
          </p:nvSpPr>
          <p:spPr>
            <a:xfrm>
              <a:off x="353961" y="4945626"/>
              <a:ext cx="1759974" cy="10107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17" name="Grafik 16">
              <a:extLst>
                <a:ext uri="{FF2B5EF4-FFF2-40B4-BE49-F238E27FC236}">
                  <a16:creationId xmlns:a16="http://schemas.microsoft.com/office/drawing/2014/main" id="{12775240-5F8B-E3A5-49FC-D78F8C5326A7}"/>
                </a:ext>
              </a:extLst>
            </p:cNvPr>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610460" y="4956064"/>
              <a:ext cx="1237798" cy="934392"/>
            </a:xfrm>
            <a:prstGeom prst="rect">
              <a:avLst/>
            </a:prstGeom>
            <a:grpFill/>
            <a:ln>
              <a:solidFill>
                <a:schemeClr val="bg1"/>
              </a:solidFill>
            </a:ln>
          </p:spPr>
        </p:pic>
      </p:gr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3730183216"/>
      </p:ext>
    </p:extLst>
  </p:cSld>
  <p:clrMapOvr>
    <a:masterClrMapping/>
  </p:clrMapOvr>
  <mc:AlternateContent xmlns:mc="http://schemas.openxmlformats.org/markup-compatibility/2006" xmlns:p14="http://schemas.microsoft.com/office/powerpoint/2010/main">
    <mc:Choice Requires="p14">
      <p:transition spd="slow" p14:dur="2000" advTm="16412"/>
    </mc:Choice>
    <mc:Fallback xmlns="">
      <p:transition spd="slow" advTm="164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87FD02-C200-5519-87AB-B6406CEAB91F}"/>
              </a:ext>
            </a:extLst>
          </p:cNvPr>
          <p:cNvSpPr>
            <a:spLocks noGrp="1"/>
          </p:cNvSpPr>
          <p:nvPr>
            <p:ph type="title"/>
          </p:nvPr>
        </p:nvSpPr>
        <p:spPr/>
        <p:txBody>
          <a:bodyPr/>
          <a:lstStyle/>
          <a:p>
            <a:r>
              <a:rPr lang="de-DE" dirty="0"/>
              <a:t> </a:t>
            </a:r>
          </a:p>
        </p:txBody>
      </p:sp>
      <p:sp>
        <p:nvSpPr>
          <p:cNvPr id="5" name="Textplatzhalter 4">
            <a:extLst>
              <a:ext uri="{FF2B5EF4-FFF2-40B4-BE49-F238E27FC236}">
                <a16:creationId xmlns:a16="http://schemas.microsoft.com/office/drawing/2014/main" id="{CA0EC631-06C5-9954-86A0-C57C5165E0FC}"/>
              </a:ext>
            </a:extLst>
          </p:cNvPr>
          <p:cNvSpPr>
            <a:spLocks noGrp="1"/>
          </p:cNvSpPr>
          <p:nvPr>
            <p:ph type="body" sz="quarter" idx="14"/>
          </p:nvPr>
        </p:nvSpPr>
        <p:spPr/>
        <p:txBody>
          <a:bodyPr/>
          <a:lstStyle/>
          <a:p>
            <a:r>
              <a:rPr lang="de-DE" dirty="0"/>
              <a:t>XR Twin Lab</a:t>
            </a:r>
          </a:p>
        </p:txBody>
      </p:sp>
      <p:sp>
        <p:nvSpPr>
          <p:cNvPr id="10" name="Textfeld 9"/>
          <p:cNvSpPr txBox="1"/>
          <p:nvPr/>
        </p:nvSpPr>
        <p:spPr>
          <a:xfrm>
            <a:off x="6528448" y="4945848"/>
            <a:ext cx="5663552" cy="584775"/>
          </a:xfrm>
          <a:prstGeom prst="rect">
            <a:avLst/>
          </a:prstGeom>
          <a:noFill/>
        </p:spPr>
        <p:txBody>
          <a:bodyPr wrap="square" rtlCol="0">
            <a:spAutoFit/>
          </a:bodyPr>
          <a:lstStyle/>
          <a:p>
            <a:r>
              <a:rPr lang="en-US" sz="1600" dirty="0">
                <a:solidFill>
                  <a:schemeClr val="bg1"/>
                </a:solidFill>
              </a:rPr>
              <a:t>Thorlabs Educational Kit Michelson Interferometer with </a:t>
            </a:r>
            <a:br>
              <a:rPr lang="en-US" sz="1600" dirty="0">
                <a:solidFill>
                  <a:schemeClr val="bg1"/>
                </a:solidFill>
              </a:rPr>
            </a:br>
            <a:r>
              <a:rPr lang="en-US" sz="1600" dirty="0">
                <a:solidFill>
                  <a:schemeClr val="bg1"/>
                </a:solidFill>
              </a:rPr>
              <a:t>3D printed attachments, actuators, camera, microcontrollers</a:t>
            </a:r>
            <a:endParaRPr lang="de-DE" sz="1600" dirty="0">
              <a:solidFill>
                <a:schemeClr val="bg1"/>
              </a:solidFill>
            </a:endParaRPr>
          </a:p>
        </p:txBody>
      </p:sp>
      <p:sp>
        <p:nvSpPr>
          <p:cNvPr id="11" name="Rechteck 10"/>
          <p:cNvSpPr/>
          <p:nvPr/>
        </p:nvSpPr>
        <p:spPr>
          <a:xfrm>
            <a:off x="0" y="5720148"/>
            <a:ext cx="6096000" cy="577081"/>
          </a:xfrm>
          <a:prstGeom prst="rect">
            <a:avLst/>
          </a:prstGeom>
        </p:spPr>
        <p:txBody>
          <a:bodyPr>
            <a:spAutoFit/>
          </a:bodyPr>
          <a:lstStyle/>
          <a:p>
            <a:r>
              <a:rPr lang="en-GB" sz="1050" dirty="0">
                <a:solidFill>
                  <a:schemeClr val="bg1"/>
                </a:solidFill>
                <a:latin typeface="Arial" panose="020B0604020202020204" pitchFamily="34" charset="0"/>
                <a:ea typeface="Times New Roman" panose="02020603050405020304" pitchFamily="18" charset="0"/>
                <a:cs typeface="Times New Roman" panose="02020603050405020304" pitchFamily="18" charset="0"/>
              </a:rPr>
              <a:t>J. Kretzschmar, C. Henkel, F. Sojka, J. Domke, </a:t>
            </a:r>
            <a:r>
              <a:rPr lang="en-GB" sz="1050" dirty="0" err="1">
                <a:solidFill>
                  <a:schemeClr val="bg1"/>
                </a:solidFill>
                <a:latin typeface="Arial" panose="020B0604020202020204" pitchFamily="34" charset="0"/>
                <a:ea typeface="Times New Roman" panose="02020603050405020304" pitchFamily="18" charset="0"/>
                <a:cs typeface="Times New Roman" panose="02020603050405020304" pitchFamily="18" charset="0"/>
              </a:rPr>
              <a:t>T.Kaiser</a:t>
            </a:r>
            <a:r>
              <a:rPr lang="en-GB" sz="1050" dirty="0">
                <a:solidFill>
                  <a:schemeClr val="bg1"/>
                </a:solidFill>
                <a:latin typeface="Arial" panose="020B0604020202020204" pitchFamily="34" charset="0"/>
                <a:ea typeface="Times New Roman" panose="02020603050405020304" pitchFamily="18" charset="0"/>
                <a:cs typeface="Times New Roman" panose="02020603050405020304" pitchFamily="18" charset="0"/>
              </a:rPr>
              <a:t>, C. Helgert, </a:t>
            </a:r>
            <a:r>
              <a:rPr lang="en-GB" sz="1050" dirty="0" err="1">
                <a:solidFill>
                  <a:schemeClr val="bg1"/>
                </a:solidFill>
                <a:latin typeface="Arial" panose="020B0604020202020204" pitchFamily="34" charset="0"/>
                <a:ea typeface="Times New Roman" panose="02020603050405020304" pitchFamily="18" charset="0"/>
                <a:cs typeface="Times New Roman" panose="02020603050405020304" pitchFamily="18" charset="0"/>
              </a:rPr>
              <a:t>T.Pertsch</a:t>
            </a:r>
            <a:r>
              <a:rPr lang="en-GB" sz="1050" dirty="0">
                <a:solidFill>
                  <a:schemeClr val="bg1"/>
                </a:solidFill>
                <a:latin typeface="Arial" panose="020B0604020202020204" pitchFamily="34" charset="0"/>
                <a:ea typeface="Times New Roman" panose="02020603050405020304" pitchFamily="18" charset="0"/>
                <a:cs typeface="Times New Roman" panose="02020603050405020304" pitchFamily="18" charset="0"/>
              </a:rPr>
              <a:t>, “</a:t>
            </a:r>
            <a:r>
              <a:rPr lang="en-US" sz="1050" dirty="0">
                <a:solidFill>
                  <a:schemeClr val="bg1"/>
                </a:solidFill>
                <a:latin typeface="Arial" panose="020B0604020202020204" pitchFamily="34" charset="0"/>
                <a:ea typeface="Times New Roman" panose="02020603050405020304" pitchFamily="18" charset="0"/>
                <a:cs typeface="Times New Roman" panose="02020603050405020304" pitchFamily="18" charset="0"/>
              </a:rPr>
              <a:t>XR Twin Lab: an Open Source Toolbox for XR Remote Access of Experimental Setups in Photonics based on Web Technologies” Proceedings of DigiLab4U : Online-labs in education, 2022, Stuttgart, Germany</a:t>
            </a:r>
            <a:endParaRPr lang="de-DE" sz="1050" dirty="0">
              <a:solidFill>
                <a:schemeClr val="bg1"/>
              </a:solidFill>
            </a:endParaRPr>
          </a:p>
        </p:txBody>
      </p:sp>
      <p:pic>
        <p:nvPicPr>
          <p:cNvPr id="12" name="Grafik 11">
            <a:extLst>
              <a:ext uri="{FF2B5EF4-FFF2-40B4-BE49-F238E27FC236}">
                <a16:creationId xmlns:a16="http://schemas.microsoft.com/office/drawing/2014/main" id="{27F90129-8E65-9951-38A8-3179C7E3089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53300" y="370385"/>
            <a:ext cx="3431385" cy="519277"/>
          </a:xfrm>
          <a:prstGeom prst="rect">
            <a:avLst/>
          </a:prstGeom>
        </p:spPr>
      </p:pic>
      <p:pic>
        <p:nvPicPr>
          <p:cNvPr id="8" name="Grafik 7">
            <a:extLst>
              <a:ext uri="{FF2B5EF4-FFF2-40B4-BE49-F238E27FC236}">
                <a16:creationId xmlns:a16="http://schemas.microsoft.com/office/drawing/2014/main" id="{E85185AC-EBFC-8F8E-5977-6A6F6870BEC3}"/>
              </a:ext>
            </a:extLst>
          </p:cNvPr>
          <p:cNvPicPr>
            <a:picLocks noChangeAspect="1"/>
          </p:cNvPicPr>
          <p:nvPr/>
        </p:nvPicPr>
        <p:blipFill>
          <a:blip r:embed="rId6"/>
          <a:stretch>
            <a:fillRect/>
          </a:stretch>
        </p:blipFill>
        <p:spPr>
          <a:xfrm>
            <a:off x="95244" y="1359148"/>
            <a:ext cx="5920592" cy="3311830"/>
          </a:xfrm>
          <a:prstGeom prst="rect">
            <a:avLst/>
          </a:prstGeom>
        </p:spPr>
      </p:pic>
      <p:pic>
        <p:nvPicPr>
          <p:cNvPr id="4" name="Grafik 3">
            <a:extLst>
              <a:ext uri="{FF2B5EF4-FFF2-40B4-BE49-F238E27FC236}">
                <a16:creationId xmlns:a16="http://schemas.microsoft.com/office/drawing/2014/main" id="{90FE711F-FCF3-9AED-0DA5-0FA16F11846D}"/>
              </a:ext>
            </a:extLst>
          </p:cNvPr>
          <p:cNvPicPr>
            <a:picLocks noChangeAspect="1"/>
          </p:cNvPicPr>
          <p:nvPr/>
        </p:nvPicPr>
        <p:blipFill>
          <a:blip r:embed="rId7"/>
          <a:stretch>
            <a:fillRect/>
          </a:stretch>
        </p:blipFill>
        <p:spPr>
          <a:xfrm>
            <a:off x="3253345" y="1808727"/>
            <a:ext cx="3157734" cy="3554931"/>
          </a:xfrm>
          <a:prstGeom prst="rect">
            <a:avLst/>
          </a:prstGeom>
        </p:spPr>
      </p:pic>
      <p:sp>
        <p:nvSpPr>
          <p:cNvPr id="7" name="Textfeld 6"/>
          <p:cNvSpPr txBox="1"/>
          <p:nvPr/>
        </p:nvSpPr>
        <p:spPr>
          <a:xfrm>
            <a:off x="95244" y="4699626"/>
            <a:ext cx="5920592" cy="830997"/>
          </a:xfrm>
          <a:prstGeom prst="rect">
            <a:avLst/>
          </a:prstGeom>
          <a:noFill/>
        </p:spPr>
        <p:txBody>
          <a:bodyPr wrap="square" rtlCol="0">
            <a:spAutoFit/>
          </a:bodyPr>
          <a:lstStyle/>
          <a:p>
            <a:r>
              <a:rPr lang="en-US" sz="1600" dirty="0">
                <a:solidFill>
                  <a:schemeClr val="bg1"/>
                </a:solidFill>
              </a:rPr>
              <a:t>Platform-independent, modularly </a:t>
            </a:r>
            <a:br>
              <a:rPr lang="en-US" sz="1600" dirty="0">
                <a:solidFill>
                  <a:schemeClr val="bg1"/>
                </a:solidFill>
              </a:rPr>
            </a:br>
            <a:r>
              <a:rPr lang="en-US" sz="1600" dirty="0">
                <a:solidFill>
                  <a:schemeClr val="bg1"/>
                </a:solidFill>
              </a:rPr>
              <a:t>expandable React.js application </a:t>
            </a:r>
            <a:br>
              <a:rPr lang="en-US" sz="1600" dirty="0">
                <a:solidFill>
                  <a:schemeClr val="bg1"/>
                </a:solidFill>
              </a:rPr>
            </a:br>
            <a:r>
              <a:rPr lang="en-US" sz="1600" dirty="0">
                <a:solidFill>
                  <a:schemeClr val="bg1"/>
                </a:solidFill>
              </a:rPr>
              <a:t>with OpenGL rendering</a:t>
            </a:r>
            <a:endParaRPr lang="de-DE" sz="1600" dirty="0">
              <a:solidFill>
                <a:schemeClr val="bg1"/>
              </a:solidFill>
            </a:endParaRPr>
          </a:p>
        </p:txBody>
      </p:sp>
      <p:pic>
        <p:nvPicPr>
          <p:cNvPr id="13" name="Grafik 12" descr="Ein Bild, das drinnen, Elemente, verschiedene, zugemüllt enthält.&#10;&#10;Automatisch generierte Beschreibung">
            <a:extLst>
              <a:ext uri="{FF2B5EF4-FFF2-40B4-BE49-F238E27FC236}">
                <a16:creationId xmlns:a16="http://schemas.microsoft.com/office/drawing/2014/main" id="{0FB8AAE8-0F41-D0E3-58F7-546634326A86}"/>
              </a:ext>
            </a:extLst>
          </p:cNvPr>
          <p:cNvPicPr>
            <a:picLocks noChangeAspect="1"/>
          </p:cNvPicPr>
          <p:nvPr/>
        </p:nvPicPr>
        <p:blipFill rotWithShape="1">
          <a:blip r:embed="rId8" cstate="hqprint">
            <a:extLst>
              <a:ext uri="{28A0092B-C50C-407E-A947-70E740481C1C}">
                <a14:useLocalDpi xmlns:a14="http://schemas.microsoft.com/office/drawing/2010/main" val="0"/>
              </a:ext>
            </a:extLst>
          </a:blip>
          <a:srcRect l="12903" t="16228" r="15887" b="2365"/>
          <a:stretch/>
        </p:blipFill>
        <p:spPr>
          <a:xfrm>
            <a:off x="6528448" y="1359148"/>
            <a:ext cx="5528275" cy="3554930"/>
          </a:xfrm>
          <a:prstGeom prst="rect">
            <a:avLst/>
          </a:prstGeom>
        </p:spPr>
      </p:pic>
      <p:pic>
        <p:nvPicPr>
          <p:cNvPr id="15" name="Grafik 14" descr="Ein Bild, das drinnen, Elektronik enthält.&#10;&#10;Automatisch generierte Beschreibung">
            <a:extLst>
              <a:ext uri="{FF2B5EF4-FFF2-40B4-BE49-F238E27FC236}">
                <a16:creationId xmlns:a16="http://schemas.microsoft.com/office/drawing/2014/main" id="{20FD5967-A77C-AE57-598E-30BBFC9505D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951736" y="399105"/>
            <a:ext cx="2135188" cy="1625750"/>
          </a:xfrm>
          <a:prstGeom prst="rect">
            <a:avLst/>
          </a:prstGeom>
          <a:ln>
            <a:noFill/>
          </a:ln>
          <a:effectLst>
            <a:outerShdw blurRad="50800" dist="63500" dir="4800000" sx="102000" sy="102000" algn="tl" rotWithShape="0">
              <a:schemeClr val="accent4">
                <a:lumMod val="75000"/>
                <a:lumOff val="25000"/>
                <a:alpha val="79000"/>
              </a:schemeClr>
            </a:outerShdw>
          </a:effectLst>
        </p:spPr>
      </p:pic>
      <p:pic>
        <p:nvPicPr>
          <p:cNvPr id="18" name="Audio 1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826799497"/>
      </p:ext>
    </p:extLst>
  </p:cSld>
  <p:clrMapOvr>
    <a:masterClrMapping/>
  </p:clrMapOvr>
  <mc:AlternateContent xmlns:mc="http://schemas.openxmlformats.org/markup-compatibility/2006" xmlns:p14="http://schemas.microsoft.com/office/powerpoint/2010/main">
    <mc:Choice Requires="p14">
      <p:transition spd="slow" p14:dur="2000" advTm="52315"/>
    </mc:Choice>
    <mc:Fallback xmlns="">
      <p:transition spd="slow" advTm="5231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a:cxnSpLocks/>
          </p:cNvCxnSpPr>
          <p:nvPr/>
        </p:nvCxnSpPr>
        <p:spPr>
          <a:xfrm flipV="1">
            <a:off x="7042303" y="3615903"/>
            <a:ext cx="1164380" cy="1"/>
          </a:xfrm>
          <a:prstGeom prst="straightConnector1">
            <a:avLst/>
          </a:prstGeom>
          <a:ln w="76200">
            <a:solidFill>
              <a:schemeClr val="accent2">
                <a:lumMod val="60000"/>
                <a:lumOff val="40000"/>
              </a:schemeClr>
            </a:solidFill>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p:txBody>
          <a:bodyPr/>
          <a:lstStyle/>
          <a:p>
            <a:r>
              <a:rPr lang="de-DE" dirty="0"/>
              <a:t> </a:t>
            </a:r>
          </a:p>
        </p:txBody>
      </p:sp>
      <p:sp>
        <p:nvSpPr>
          <p:cNvPr id="5" name="Textplatzhalter 4"/>
          <p:cNvSpPr>
            <a:spLocks noGrp="1"/>
          </p:cNvSpPr>
          <p:nvPr>
            <p:ph type="body" sz="quarter" idx="14"/>
          </p:nvPr>
        </p:nvSpPr>
        <p:spPr/>
        <p:txBody>
          <a:bodyPr/>
          <a:lstStyle/>
          <a:p>
            <a:r>
              <a:rPr lang="de-DE" dirty="0"/>
              <a:t> </a:t>
            </a:r>
          </a:p>
        </p:txBody>
      </p:sp>
      <p:sp>
        <p:nvSpPr>
          <p:cNvPr id="6" name="Ellipse 5"/>
          <p:cNvSpPr/>
          <p:nvPr/>
        </p:nvSpPr>
        <p:spPr>
          <a:xfrm>
            <a:off x="4503034" y="2368230"/>
            <a:ext cx="2539269" cy="2440593"/>
          </a:xfrm>
          <a:prstGeom prst="ellipse">
            <a:avLst/>
          </a:prstGeom>
          <a:solidFill>
            <a:schemeClr val="tx1"/>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de-DE" dirty="0">
              <a:solidFill>
                <a:schemeClr val="bg1"/>
              </a:solidFill>
            </a:endParaRPr>
          </a:p>
        </p:txBody>
      </p:sp>
      <p:sp>
        <p:nvSpPr>
          <p:cNvPr id="9" name="Rechteck 8"/>
          <p:cNvSpPr/>
          <p:nvPr/>
        </p:nvSpPr>
        <p:spPr>
          <a:xfrm>
            <a:off x="1930088" y="3108194"/>
            <a:ext cx="1743281" cy="10196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err="1">
                <a:solidFill>
                  <a:schemeClr val="tx1"/>
                </a:solidFill>
              </a:rPr>
              <a:t>Maker</a:t>
            </a:r>
            <a:br>
              <a:rPr lang="de-DE" dirty="0">
                <a:solidFill>
                  <a:schemeClr val="tx1"/>
                </a:solidFill>
              </a:rPr>
            </a:br>
            <a:r>
              <a:rPr lang="de-DE" dirty="0">
                <a:solidFill>
                  <a:schemeClr val="tx1"/>
                </a:solidFill>
              </a:rPr>
              <a:t>Community</a:t>
            </a:r>
          </a:p>
        </p:txBody>
      </p:sp>
      <p:cxnSp>
        <p:nvCxnSpPr>
          <p:cNvPr id="11" name="Gerade Verbindung mit Pfeil 10"/>
          <p:cNvCxnSpPr>
            <a:cxnSpLocks/>
          </p:cNvCxnSpPr>
          <p:nvPr/>
        </p:nvCxnSpPr>
        <p:spPr>
          <a:xfrm>
            <a:off x="3673369" y="3615903"/>
            <a:ext cx="1144440" cy="0"/>
          </a:xfrm>
          <a:prstGeom prst="straightConnector1">
            <a:avLst/>
          </a:prstGeom>
          <a:ln w="76200">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2" name="Grafik 11"/>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4721252" y="2886218"/>
            <a:ext cx="2021768" cy="755456"/>
          </a:xfrm>
          <a:prstGeom prst="rect">
            <a:avLst/>
          </a:prstGeom>
        </p:spPr>
      </p:pic>
      <p:sp>
        <p:nvSpPr>
          <p:cNvPr id="13" name="Textfeld 12"/>
          <p:cNvSpPr txBox="1"/>
          <p:nvPr/>
        </p:nvSpPr>
        <p:spPr>
          <a:xfrm>
            <a:off x="4551371" y="3818387"/>
            <a:ext cx="1266693" cy="338554"/>
          </a:xfrm>
          <a:prstGeom prst="rect">
            <a:avLst/>
          </a:prstGeom>
          <a:solidFill>
            <a:schemeClr val="accent2">
              <a:lumMod val="60000"/>
              <a:lumOff val="40000"/>
            </a:schemeClr>
          </a:solidFill>
        </p:spPr>
        <p:txBody>
          <a:bodyPr wrap="none" rtlCol="0">
            <a:spAutoFit/>
          </a:bodyPr>
          <a:lstStyle/>
          <a:p>
            <a:r>
              <a:rPr lang="de-DE" sz="1600" dirty="0" err="1"/>
              <a:t>Hackathons</a:t>
            </a:r>
            <a:endParaRPr lang="de-DE" sz="1600" dirty="0"/>
          </a:p>
        </p:txBody>
      </p:sp>
      <p:sp>
        <p:nvSpPr>
          <p:cNvPr id="14" name="Textfeld 13"/>
          <p:cNvSpPr txBox="1"/>
          <p:nvPr/>
        </p:nvSpPr>
        <p:spPr>
          <a:xfrm>
            <a:off x="5898923" y="4250367"/>
            <a:ext cx="994183" cy="338554"/>
          </a:xfrm>
          <a:prstGeom prst="rect">
            <a:avLst/>
          </a:prstGeom>
          <a:solidFill>
            <a:schemeClr val="accent2">
              <a:lumMod val="60000"/>
              <a:lumOff val="40000"/>
            </a:schemeClr>
          </a:solidFill>
        </p:spPr>
        <p:txBody>
          <a:bodyPr wrap="none" rtlCol="0">
            <a:spAutoFit/>
          </a:bodyPr>
          <a:lstStyle/>
          <a:p>
            <a:r>
              <a:rPr lang="de-DE" sz="1600" dirty="0" err="1"/>
              <a:t>Students</a:t>
            </a:r>
            <a:endParaRPr lang="de-DE" sz="1600" dirty="0"/>
          </a:p>
        </p:txBody>
      </p:sp>
      <p:sp>
        <p:nvSpPr>
          <p:cNvPr id="15" name="Textfeld 14"/>
          <p:cNvSpPr txBox="1"/>
          <p:nvPr/>
        </p:nvSpPr>
        <p:spPr>
          <a:xfrm>
            <a:off x="4721289" y="4250367"/>
            <a:ext cx="1096775" cy="338554"/>
          </a:xfrm>
          <a:prstGeom prst="rect">
            <a:avLst/>
          </a:prstGeom>
          <a:solidFill>
            <a:schemeClr val="accent2">
              <a:lumMod val="60000"/>
              <a:lumOff val="40000"/>
            </a:schemeClr>
          </a:solidFill>
        </p:spPr>
        <p:txBody>
          <a:bodyPr wrap="none" rtlCol="0">
            <a:spAutoFit/>
          </a:bodyPr>
          <a:lstStyle/>
          <a:p>
            <a:r>
              <a:rPr lang="de-DE" sz="1600" dirty="0"/>
              <a:t>Mentoring</a:t>
            </a:r>
          </a:p>
        </p:txBody>
      </p:sp>
      <p:sp>
        <p:nvSpPr>
          <p:cNvPr id="16" name="Textfeld 15"/>
          <p:cNvSpPr txBox="1"/>
          <p:nvPr/>
        </p:nvSpPr>
        <p:spPr>
          <a:xfrm>
            <a:off x="5898923" y="3818387"/>
            <a:ext cx="1072730" cy="338554"/>
          </a:xfrm>
          <a:prstGeom prst="rect">
            <a:avLst/>
          </a:prstGeom>
          <a:solidFill>
            <a:schemeClr val="accent2">
              <a:lumMod val="60000"/>
              <a:lumOff val="40000"/>
            </a:schemeClr>
          </a:solidFill>
        </p:spPr>
        <p:txBody>
          <a:bodyPr wrap="none" rtlCol="0">
            <a:spAutoFit/>
          </a:bodyPr>
          <a:lstStyle/>
          <a:p>
            <a:r>
              <a:rPr lang="de-DE" sz="1600" dirty="0"/>
              <a:t>Hardware</a:t>
            </a:r>
          </a:p>
        </p:txBody>
      </p:sp>
      <p:sp>
        <p:nvSpPr>
          <p:cNvPr id="17" name="Ellipse 16"/>
          <p:cNvSpPr/>
          <p:nvPr/>
        </p:nvSpPr>
        <p:spPr>
          <a:xfrm>
            <a:off x="7864508" y="1455269"/>
            <a:ext cx="3953629" cy="3953629"/>
          </a:xfrm>
          <a:prstGeom prst="ellipse">
            <a:avLst/>
          </a:prstGeom>
          <a:noFill/>
          <a:ln w="19050">
            <a:solidFill>
              <a:schemeClr val="bg2">
                <a:lumMod val="20000"/>
                <a:lumOff val="80000"/>
              </a:schemeClr>
            </a:solidFill>
            <a:prstDash val="dash"/>
          </a:ln>
        </p:spPr>
        <p:style>
          <a:lnRef idx="2">
            <a:schemeClr val="accent5"/>
          </a:lnRef>
          <a:fillRef idx="1">
            <a:schemeClr val="lt1"/>
          </a:fillRef>
          <a:effectRef idx="0">
            <a:schemeClr val="accent5"/>
          </a:effectRef>
          <a:fontRef idx="minor">
            <a:schemeClr val="dk1"/>
          </a:fontRef>
        </p:style>
        <p:txBody>
          <a:bodyPr rtlCol="0" anchor="ctr"/>
          <a:lstStyle/>
          <a:p>
            <a:pPr algn="ctr"/>
            <a:r>
              <a:rPr lang="de-DE" dirty="0">
                <a:solidFill>
                  <a:schemeClr val="bg1"/>
                </a:solidFill>
              </a:rPr>
              <a:t>Curriculum</a:t>
            </a:r>
            <a:br>
              <a:rPr lang="de-DE" dirty="0">
                <a:solidFill>
                  <a:schemeClr val="bg1"/>
                </a:solidFill>
              </a:rPr>
            </a:br>
            <a:r>
              <a:rPr lang="de-DE" dirty="0">
                <a:solidFill>
                  <a:schemeClr val="bg1"/>
                </a:solidFill>
              </a:rPr>
              <a:t>(Master </a:t>
            </a:r>
            <a:r>
              <a:rPr lang="de-DE" dirty="0" err="1">
                <a:solidFill>
                  <a:schemeClr val="bg1"/>
                </a:solidFill>
              </a:rPr>
              <a:t>of</a:t>
            </a:r>
            <a:r>
              <a:rPr lang="de-DE" dirty="0">
                <a:solidFill>
                  <a:schemeClr val="bg1"/>
                </a:solidFill>
              </a:rPr>
              <a:t> </a:t>
            </a:r>
            <a:r>
              <a:rPr lang="de-DE" dirty="0" err="1">
                <a:solidFill>
                  <a:schemeClr val="bg1"/>
                </a:solidFill>
              </a:rPr>
              <a:t>Photonics</a:t>
            </a:r>
            <a:r>
              <a:rPr lang="de-DE" dirty="0">
                <a:solidFill>
                  <a:schemeClr val="bg1"/>
                </a:solidFill>
              </a:rPr>
              <a:t>)</a:t>
            </a:r>
          </a:p>
          <a:p>
            <a:pPr algn="ctr"/>
            <a:endParaRPr lang="de-DE" dirty="0">
              <a:solidFill>
                <a:schemeClr val="bg1"/>
              </a:solidFill>
            </a:endParaRPr>
          </a:p>
          <a:p>
            <a:pPr algn="ctr"/>
            <a:r>
              <a:rPr lang="de-DE" dirty="0">
                <a:solidFill>
                  <a:schemeClr val="bg1"/>
                </a:solidFill>
              </a:rPr>
              <a:t>Science Communication</a:t>
            </a:r>
          </a:p>
          <a:p>
            <a:pPr algn="ctr"/>
            <a:endParaRPr lang="de-DE" dirty="0">
              <a:solidFill>
                <a:schemeClr val="bg1"/>
              </a:solidFill>
            </a:endParaRPr>
          </a:p>
          <a:p>
            <a:pPr algn="ctr"/>
            <a:r>
              <a:rPr lang="de-DE" dirty="0">
                <a:solidFill>
                  <a:schemeClr val="bg1"/>
                </a:solidFill>
              </a:rPr>
              <a:t>Scientific Operation</a:t>
            </a:r>
          </a:p>
        </p:txBody>
      </p:sp>
      <p:sp>
        <p:nvSpPr>
          <p:cNvPr id="23" name="Freihandform 22"/>
          <p:cNvSpPr/>
          <p:nvPr/>
        </p:nvSpPr>
        <p:spPr>
          <a:xfrm>
            <a:off x="6841340" y="2270225"/>
            <a:ext cx="1236742" cy="466398"/>
          </a:xfrm>
          <a:custGeom>
            <a:avLst/>
            <a:gdLst>
              <a:gd name="connsiteX0" fmla="*/ 1177537 w 1177537"/>
              <a:gd name="connsiteY0" fmla="*/ 228886 h 426239"/>
              <a:gd name="connsiteX1" fmla="*/ 940714 w 1177537"/>
              <a:gd name="connsiteY1" fmla="*/ 5220 h 426239"/>
              <a:gd name="connsiteX2" fmla="*/ 0 w 1177537"/>
              <a:gd name="connsiteY2" fmla="*/ 426239 h 426239"/>
              <a:gd name="connsiteX0" fmla="*/ 1177537 w 1177537"/>
              <a:gd name="connsiteY0" fmla="*/ 273767 h 471120"/>
              <a:gd name="connsiteX1" fmla="*/ 486803 w 1177537"/>
              <a:gd name="connsiteY1" fmla="*/ 4052 h 471120"/>
              <a:gd name="connsiteX2" fmla="*/ 0 w 1177537"/>
              <a:gd name="connsiteY2" fmla="*/ 471120 h 471120"/>
              <a:gd name="connsiteX0" fmla="*/ 1177537 w 1177537"/>
              <a:gd name="connsiteY0" fmla="*/ 286368 h 483721"/>
              <a:gd name="connsiteX1" fmla="*/ 486803 w 1177537"/>
              <a:gd name="connsiteY1" fmla="*/ 16653 h 483721"/>
              <a:gd name="connsiteX2" fmla="*/ 0 w 1177537"/>
              <a:gd name="connsiteY2" fmla="*/ 483721 h 483721"/>
              <a:gd name="connsiteX0" fmla="*/ 1177537 w 1177537"/>
              <a:gd name="connsiteY0" fmla="*/ 267849 h 465202"/>
              <a:gd name="connsiteX1" fmla="*/ 552588 w 1177537"/>
              <a:gd name="connsiteY1" fmla="*/ 17869 h 465202"/>
              <a:gd name="connsiteX2" fmla="*/ 0 w 1177537"/>
              <a:gd name="connsiteY2" fmla="*/ 465202 h 465202"/>
              <a:gd name="connsiteX0" fmla="*/ 1177537 w 1177537"/>
              <a:gd name="connsiteY0" fmla="*/ 270075 h 467428"/>
              <a:gd name="connsiteX1" fmla="*/ 552588 w 1177537"/>
              <a:gd name="connsiteY1" fmla="*/ 20095 h 467428"/>
              <a:gd name="connsiteX2" fmla="*/ 0 w 1177537"/>
              <a:gd name="connsiteY2" fmla="*/ 467428 h 467428"/>
              <a:gd name="connsiteX0" fmla="*/ 1170958 w 1170958"/>
              <a:gd name="connsiteY0" fmla="*/ 212149 h 455551"/>
              <a:gd name="connsiteX1" fmla="*/ 552588 w 1170958"/>
              <a:gd name="connsiteY1" fmla="*/ 8218 h 455551"/>
              <a:gd name="connsiteX2" fmla="*/ 0 w 1170958"/>
              <a:gd name="connsiteY2" fmla="*/ 455551 h 455551"/>
              <a:gd name="connsiteX0" fmla="*/ 1170958 w 1170958"/>
              <a:gd name="connsiteY0" fmla="*/ 210772 h 454174"/>
              <a:gd name="connsiteX1" fmla="*/ 552588 w 1170958"/>
              <a:gd name="connsiteY1" fmla="*/ 6841 h 454174"/>
              <a:gd name="connsiteX2" fmla="*/ 0 w 1170958"/>
              <a:gd name="connsiteY2" fmla="*/ 454174 h 454174"/>
              <a:gd name="connsiteX0" fmla="*/ 1170958 w 1170958"/>
              <a:gd name="connsiteY0" fmla="*/ 223473 h 466875"/>
              <a:gd name="connsiteX1" fmla="*/ 644686 w 1170958"/>
              <a:gd name="connsiteY1" fmla="*/ 6385 h 466875"/>
              <a:gd name="connsiteX2" fmla="*/ 0 w 1170958"/>
              <a:gd name="connsiteY2" fmla="*/ 466875 h 466875"/>
              <a:gd name="connsiteX0" fmla="*/ 1170958 w 1170958"/>
              <a:gd name="connsiteY0" fmla="*/ 227103 h 470505"/>
              <a:gd name="connsiteX1" fmla="*/ 644686 w 1170958"/>
              <a:gd name="connsiteY1" fmla="*/ 10015 h 470505"/>
              <a:gd name="connsiteX2" fmla="*/ 0 w 1170958"/>
              <a:gd name="connsiteY2" fmla="*/ 470505 h 470505"/>
              <a:gd name="connsiteX0" fmla="*/ 1236742 w 1236742"/>
              <a:gd name="connsiteY0" fmla="*/ 229575 h 466398"/>
              <a:gd name="connsiteX1" fmla="*/ 644686 w 1236742"/>
              <a:gd name="connsiteY1" fmla="*/ 5908 h 466398"/>
              <a:gd name="connsiteX2" fmla="*/ 0 w 1236742"/>
              <a:gd name="connsiteY2" fmla="*/ 466398 h 466398"/>
            </a:gdLst>
            <a:ahLst/>
            <a:cxnLst>
              <a:cxn ang="0">
                <a:pos x="connsiteX0" y="connsiteY0"/>
              </a:cxn>
              <a:cxn ang="0">
                <a:pos x="connsiteX1" y="connsiteY1"/>
              </a:cxn>
              <a:cxn ang="0">
                <a:pos x="connsiteX2" y="connsiteY2"/>
              </a:cxn>
            </a:cxnLst>
            <a:rect l="l" t="t" r="r" b="b"/>
            <a:pathLst>
              <a:path w="1236742" h="466398">
                <a:moveTo>
                  <a:pt x="1236742" y="229575"/>
                </a:moveTo>
                <a:cubicBezTo>
                  <a:pt x="1111204" y="134188"/>
                  <a:pt x="850810" y="-33563"/>
                  <a:pt x="644686" y="5908"/>
                </a:cubicBezTo>
                <a:cubicBezTo>
                  <a:pt x="438562" y="45379"/>
                  <a:pt x="95387" y="358950"/>
                  <a:pt x="0" y="466398"/>
                </a:cubicBezTo>
              </a:path>
            </a:pathLst>
          </a:custGeom>
          <a:ln w="76200">
            <a:solidFill>
              <a:schemeClr val="accent1">
                <a:lumMod val="20000"/>
                <a:lumOff val="8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4" name="Textfeld 23"/>
          <p:cNvSpPr txBox="1"/>
          <p:nvPr/>
        </p:nvSpPr>
        <p:spPr>
          <a:xfrm>
            <a:off x="6884426" y="1682170"/>
            <a:ext cx="1275607" cy="523220"/>
          </a:xfrm>
          <a:prstGeom prst="rect">
            <a:avLst/>
          </a:prstGeom>
          <a:noFill/>
        </p:spPr>
        <p:txBody>
          <a:bodyPr wrap="none" rtlCol="0">
            <a:spAutoFit/>
          </a:bodyPr>
          <a:lstStyle/>
          <a:p>
            <a:pPr algn="ctr"/>
            <a:r>
              <a:rPr lang="de-DE" sz="1400" dirty="0" err="1">
                <a:solidFill>
                  <a:schemeClr val="bg1"/>
                </a:solidFill>
              </a:rPr>
              <a:t>Ideas</a:t>
            </a:r>
            <a:r>
              <a:rPr lang="de-DE" sz="1400" dirty="0">
                <a:solidFill>
                  <a:schemeClr val="bg1"/>
                </a:solidFill>
              </a:rPr>
              <a:t>, Tasks, </a:t>
            </a:r>
            <a:br>
              <a:rPr lang="de-DE" sz="1400" dirty="0">
                <a:solidFill>
                  <a:schemeClr val="bg1"/>
                </a:solidFill>
              </a:rPr>
            </a:br>
            <a:r>
              <a:rPr lang="de-DE" sz="1400" dirty="0">
                <a:solidFill>
                  <a:schemeClr val="bg1"/>
                </a:solidFill>
              </a:rPr>
              <a:t>Challenges</a:t>
            </a:r>
          </a:p>
        </p:txBody>
      </p:sp>
      <p:sp>
        <p:nvSpPr>
          <p:cNvPr id="25" name="Textfeld 24"/>
          <p:cNvSpPr txBox="1"/>
          <p:nvPr/>
        </p:nvSpPr>
        <p:spPr>
          <a:xfrm>
            <a:off x="7079943" y="3615903"/>
            <a:ext cx="889987" cy="738664"/>
          </a:xfrm>
          <a:prstGeom prst="rect">
            <a:avLst/>
          </a:prstGeom>
          <a:noFill/>
        </p:spPr>
        <p:txBody>
          <a:bodyPr wrap="none" rtlCol="0">
            <a:spAutoFit/>
          </a:bodyPr>
          <a:lstStyle/>
          <a:p>
            <a:pPr algn="ctr"/>
            <a:r>
              <a:rPr lang="de-DE" sz="1400" dirty="0">
                <a:solidFill>
                  <a:schemeClr val="accent2">
                    <a:lumMod val="60000"/>
                    <a:lumOff val="40000"/>
                  </a:schemeClr>
                </a:solidFill>
              </a:rPr>
              <a:t>Apps,</a:t>
            </a:r>
            <a:br>
              <a:rPr lang="de-DE" sz="1400" dirty="0">
                <a:solidFill>
                  <a:schemeClr val="accent2">
                    <a:lumMod val="60000"/>
                    <a:lumOff val="40000"/>
                  </a:schemeClr>
                </a:solidFill>
              </a:rPr>
            </a:br>
            <a:r>
              <a:rPr lang="de-DE" sz="1400" dirty="0">
                <a:solidFill>
                  <a:schemeClr val="accent2">
                    <a:lumMod val="60000"/>
                    <a:lumOff val="40000"/>
                  </a:schemeClr>
                </a:solidFill>
              </a:rPr>
              <a:t>Formats,</a:t>
            </a:r>
            <a:br>
              <a:rPr lang="de-DE" sz="1400" dirty="0">
                <a:solidFill>
                  <a:schemeClr val="accent2">
                    <a:lumMod val="60000"/>
                    <a:lumOff val="40000"/>
                  </a:schemeClr>
                </a:solidFill>
              </a:rPr>
            </a:br>
            <a:r>
              <a:rPr lang="de-DE" sz="1400" dirty="0">
                <a:solidFill>
                  <a:schemeClr val="accent2">
                    <a:lumMod val="60000"/>
                    <a:lumOff val="40000"/>
                  </a:schemeClr>
                </a:solidFill>
              </a:rPr>
              <a:t>Content</a:t>
            </a:r>
          </a:p>
        </p:txBody>
      </p:sp>
      <p:sp>
        <p:nvSpPr>
          <p:cNvPr id="26" name="Textfeld 25"/>
          <p:cNvSpPr txBox="1"/>
          <p:nvPr/>
        </p:nvSpPr>
        <p:spPr>
          <a:xfrm>
            <a:off x="0" y="5708607"/>
            <a:ext cx="8684938" cy="600164"/>
          </a:xfrm>
          <a:prstGeom prst="rect">
            <a:avLst/>
          </a:prstGeom>
          <a:noFill/>
        </p:spPr>
        <p:txBody>
          <a:bodyPr wrap="square" rtlCol="0">
            <a:spAutoFit/>
          </a:bodyPr>
          <a:lstStyle/>
          <a:p>
            <a:r>
              <a:rPr lang="de-DE" sz="1100" dirty="0">
                <a:solidFill>
                  <a:schemeClr val="bg1"/>
                </a:solidFill>
              </a:rPr>
              <a:t>J. Kretzschmar, S. Best, D. Zakoth, H. Voigt, K. Li, T. Kaiser, R. Geiss, C. Helgert, </a:t>
            </a:r>
            <a:r>
              <a:rPr lang="de-DE" sz="1100" dirty="0" err="1">
                <a:solidFill>
                  <a:schemeClr val="bg1"/>
                </a:solidFill>
              </a:rPr>
              <a:t>and</a:t>
            </a:r>
            <a:r>
              <a:rPr lang="de-DE" sz="1100" dirty="0">
                <a:solidFill>
                  <a:schemeClr val="bg1"/>
                </a:solidFill>
              </a:rPr>
              <a:t> T. Pertsch, "</a:t>
            </a:r>
            <a:r>
              <a:rPr lang="de-DE" sz="1100" dirty="0" err="1">
                <a:solidFill>
                  <a:schemeClr val="bg1"/>
                </a:solidFill>
              </a:rPr>
              <a:t>Utilizing</a:t>
            </a:r>
            <a:r>
              <a:rPr lang="de-DE" sz="1100" dirty="0">
                <a:solidFill>
                  <a:schemeClr val="bg1"/>
                </a:solidFill>
              </a:rPr>
              <a:t> Open Spaces </a:t>
            </a:r>
            <a:r>
              <a:rPr lang="de-DE" sz="1100" dirty="0" err="1">
                <a:solidFill>
                  <a:schemeClr val="bg1"/>
                </a:solidFill>
              </a:rPr>
              <a:t>for</a:t>
            </a:r>
            <a:r>
              <a:rPr lang="de-DE" sz="1100" dirty="0">
                <a:solidFill>
                  <a:schemeClr val="bg1"/>
                </a:solidFill>
              </a:rPr>
              <a:t> </a:t>
            </a:r>
            <a:r>
              <a:rPr lang="de-DE" sz="1100" dirty="0" err="1">
                <a:solidFill>
                  <a:schemeClr val="bg1"/>
                </a:solidFill>
              </a:rPr>
              <a:t>community-driven</a:t>
            </a:r>
            <a:r>
              <a:rPr lang="de-DE" sz="1100" dirty="0">
                <a:solidFill>
                  <a:schemeClr val="bg1"/>
                </a:solidFill>
              </a:rPr>
              <a:t> Development </a:t>
            </a:r>
            <a:r>
              <a:rPr lang="de-DE" sz="1100" dirty="0" err="1">
                <a:solidFill>
                  <a:schemeClr val="bg1"/>
                </a:solidFill>
              </a:rPr>
              <a:t>of</a:t>
            </a:r>
            <a:r>
              <a:rPr lang="de-DE" sz="1100" dirty="0">
                <a:solidFill>
                  <a:schemeClr val="bg1"/>
                </a:solidFill>
              </a:rPr>
              <a:t> XR Teaching </a:t>
            </a:r>
            <a:r>
              <a:rPr lang="de-DE" sz="1100" dirty="0" err="1">
                <a:solidFill>
                  <a:schemeClr val="bg1"/>
                </a:solidFill>
              </a:rPr>
              <a:t>Applications</a:t>
            </a:r>
            <a:r>
              <a:rPr lang="de-DE" sz="1100" dirty="0">
                <a:solidFill>
                  <a:schemeClr val="bg1"/>
                </a:solidFill>
              </a:rPr>
              <a:t> in </a:t>
            </a:r>
            <a:r>
              <a:rPr lang="de-DE" sz="1100" dirty="0" err="1">
                <a:solidFill>
                  <a:schemeClr val="bg1"/>
                </a:solidFill>
              </a:rPr>
              <a:t>Photonics</a:t>
            </a:r>
            <a:r>
              <a:rPr lang="de-DE" sz="1100" dirty="0">
                <a:solidFill>
                  <a:schemeClr val="bg1"/>
                </a:solidFill>
              </a:rPr>
              <a:t>," in Education </a:t>
            </a:r>
            <a:r>
              <a:rPr lang="de-DE" sz="1100" dirty="0" err="1">
                <a:solidFill>
                  <a:schemeClr val="bg1"/>
                </a:solidFill>
              </a:rPr>
              <a:t>and</a:t>
            </a:r>
            <a:r>
              <a:rPr lang="de-DE" sz="1100" dirty="0">
                <a:solidFill>
                  <a:schemeClr val="bg1"/>
                </a:solidFill>
              </a:rPr>
              <a:t> Training in </a:t>
            </a:r>
            <a:r>
              <a:rPr lang="de-DE" sz="1100" dirty="0" err="1">
                <a:solidFill>
                  <a:schemeClr val="bg1"/>
                </a:solidFill>
              </a:rPr>
              <a:t>Optics</a:t>
            </a:r>
            <a:r>
              <a:rPr lang="de-DE" sz="1100" dirty="0">
                <a:solidFill>
                  <a:schemeClr val="bg1"/>
                </a:solidFill>
              </a:rPr>
              <a:t> </a:t>
            </a:r>
            <a:r>
              <a:rPr lang="de-DE" sz="1100" dirty="0" err="1">
                <a:solidFill>
                  <a:schemeClr val="bg1"/>
                </a:solidFill>
              </a:rPr>
              <a:t>and</a:t>
            </a:r>
            <a:r>
              <a:rPr lang="de-DE" sz="1100" dirty="0">
                <a:solidFill>
                  <a:schemeClr val="bg1"/>
                </a:solidFill>
              </a:rPr>
              <a:t> </a:t>
            </a:r>
            <a:r>
              <a:rPr lang="de-DE" sz="1100" dirty="0" err="1">
                <a:solidFill>
                  <a:schemeClr val="bg1"/>
                </a:solidFill>
              </a:rPr>
              <a:t>Photonics</a:t>
            </a:r>
            <a:r>
              <a:rPr lang="de-DE" sz="1100" dirty="0">
                <a:solidFill>
                  <a:schemeClr val="bg1"/>
                </a:solidFill>
              </a:rPr>
              <a:t> Conference 2021, </a:t>
            </a:r>
            <a:br>
              <a:rPr lang="de-DE" sz="1100" dirty="0">
                <a:solidFill>
                  <a:schemeClr val="bg1"/>
                </a:solidFill>
              </a:rPr>
            </a:br>
            <a:r>
              <a:rPr lang="de-DE" sz="1100" dirty="0">
                <a:solidFill>
                  <a:schemeClr val="bg1"/>
                </a:solidFill>
              </a:rPr>
              <a:t>A. Danner, A. </a:t>
            </a:r>
            <a:r>
              <a:rPr lang="de-DE" sz="1100" dirty="0" err="1">
                <a:solidFill>
                  <a:schemeClr val="bg1"/>
                </a:solidFill>
              </a:rPr>
              <a:t>Poulin</a:t>
            </a:r>
            <a:r>
              <a:rPr lang="de-DE" sz="1100" dirty="0">
                <a:solidFill>
                  <a:schemeClr val="bg1"/>
                </a:solidFill>
              </a:rPr>
              <a:t>-Girard, </a:t>
            </a:r>
            <a:r>
              <a:rPr lang="de-DE" sz="1100" dirty="0" err="1">
                <a:solidFill>
                  <a:schemeClr val="bg1"/>
                </a:solidFill>
              </a:rPr>
              <a:t>and</a:t>
            </a:r>
            <a:r>
              <a:rPr lang="de-DE" sz="1100" dirty="0">
                <a:solidFill>
                  <a:schemeClr val="bg1"/>
                </a:solidFill>
              </a:rPr>
              <a:t> N. Wong, </a:t>
            </a:r>
            <a:r>
              <a:rPr lang="de-DE" sz="1100" dirty="0" err="1">
                <a:solidFill>
                  <a:schemeClr val="bg1"/>
                </a:solidFill>
              </a:rPr>
              <a:t>eds</a:t>
            </a:r>
            <a:r>
              <a:rPr lang="de-DE" sz="1100" dirty="0">
                <a:solidFill>
                  <a:schemeClr val="bg1"/>
                </a:solidFill>
              </a:rPr>
              <a:t>., OSA Technical Digest (Optical Society </a:t>
            </a:r>
            <a:r>
              <a:rPr lang="de-DE" sz="1100" dirty="0" err="1">
                <a:solidFill>
                  <a:schemeClr val="bg1"/>
                </a:solidFill>
              </a:rPr>
              <a:t>of</a:t>
            </a:r>
            <a:r>
              <a:rPr lang="de-DE" sz="1100" dirty="0">
                <a:solidFill>
                  <a:schemeClr val="bg1"/>
                </a:solidFill>
              </a:rPr>
              <a:t> </a:t>
            </a:r>
            <a:r>
              <a:rPr lang="de-DE" sz="1100" dirty="0" err="1">
                <a:solidFill>
                  <a:schemeClr val="bg1"/>
                </a:solidFill>
              </a:rPr>
              <a:t>America</a:t>
            </a:r>
            <a:r>
              <a:rPr lang="de-DE" sz="1100" dirty="0">
                <a:solidFill>
                  <a:schemeClr val="bg1"/>
                </a:solidFill>
              </a:rPr>
              <a:t>, 2021), </a:t>
            </a:r>
            <a:r>
              <a:rPr lang="de-DE" sz="1100" dirty="0" err="1">
                <a:solidFill>
                  <a:schemeClr val="bg1"/>
                </a:solidFill>
              </a:rPr>
              <a:t>paper</a:t>
            </a:r>
            <a:r>
              <a:rPr lang="de-DE" sz="1100" dirty="0">
                <a:solidFill>
                  <a:schemeClr val="bg1"/>
                </a:solidFill>
              </a:rPr>
              <a:t> F1B.7</a:t>
            </a:r>
          </a:p>
        </p:txBody>
      </p:sp>
      <p:sp>
        <p:nvSpPr>
          <p:cNvPr id="27" name="Textfeld 26"/>
          <p:cNvSpPr txBox="1"/>
          <p:nvPr/>
        </p:nvSpPr>
        <p:spPr>
          <a:xfrm>
            <a:off x="1106419" y="4143434"/>
            <a:ext cx="3375539" cy="523220"/>
          </a:xfrm>
          <a:prstGeom prst="rect">
            <a:avLst/>
          </a:prstGeom>
          <a:noFill/>
        </p:spPr>
        <p:txBody>
          <a:bodyPr wrap="none" rtlCol="0">
            <a:spAutoFit/>
          </a:bodyPr>
          <a:lstStyle/>
          <a:p>
            <a:pPr algn="ctr"/>
            <a:r>
              <a:rPr lang="de-DE" sz="1400" dirty="0">
                <a:solidFill>
                  <a:schemeClr val="accent1"/>
                </a:solidFill>
              </a:rPr>
              <a:t>Impulses, Best-Practices, </a:t>
            </a:r>
            <a:br>
              <a:rPr lang="de-DE" sz="1400" dirty="0">
                <a:solidFill>
                  <a:schemeClr val="accent1"/>
                </a:solidFill>
              </a:rPr>
            </a:br>
            <a:r>
              <a:rPr lang="de-DE" sz="1400" dirty="0">
                <a:solidFill>
                  <a:schemeClr val="accent1"/>
                </a:solidFill>
              </a:rPr>
              <a:t>Open Source Technologies and Projects</a:t>
            </a:r>
          </a:p>
        </p:txBody>
      </p:sp>
      <p:pic>
        <p:nvPicPr>
          <p:cNvPr id="4" name="Grafik 3">
            <a:extLst>
              <a:ext uri="{FF2B5EF4-FFF2-40B4-BE49-F238E27FC236}">
                <a16:creationId xmlns:a16="http://schemas.microsoft.com/office/drawing/2014/main" id="{8BF77180-99C8-EE03-F08F-E437BBE7B2E3}"/>
              </a:ext>
            </a:extLst>
          </p:cNvPr>
          <p:cNvPicPr>
            <a:picLocks noChangeAspect="1"/>
          </p:cNvPicPr>
          <p:nvPr/>
        </p:nvPicPr>
        <p:blipFill rotWithShape="1">
          <a:blip r:embed="rId6" cstate="hqprint">
            <a:extLst>
              <a:ext uri="{28A0092B-C50C-407E-A947-70E740481C1C}">
                <a14:useLocalDpi xmlns:a14="http://schemas.microsoft.com/office/drawing/2010/main" val="0"/>
              </a:ext>
            </a:extLst>
          </a:blip>
          <a:srcRect t="32158" b="32158"/>
          <a:stretch/>
        </p:blipFill>
        <p:spPr>
          <a:xfrm>
            <a:off x="2338133" y="312917"/>
            <a:ext cx="2938410" cy="1048548"/>
          </a:xfrm>
          <a:prstGeom prst="rect">
            <a:avLst/>
          </a:prstGeom>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1116135880"/>
      </p:ext>
    </p:extLst>
  </p:cSld>
  <p:clrMapOvr>
    <a:masterClrMapping/>
  </p:clrMapOvr>
  <mc:AlternateContent xmlns:mc="http://schemas.openxmlformats.org/markup-compatibility/2006" xmlns:p14="http://schemas.microsoft.com/office/powerpoint/2010/main">
    <mc:Choice Requires="p14">
      <p:transition spd="slow" p14:dur="2000" advTm="10073"/>
    </mc:Choice>
    <mc:Fallback xmlns="">
      <p:transition spd="slow" advTm="100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 </a:t>
            </a:r>
          </a:p>
        </p:txBody>
      </p:sp>
      <p:sp>
        <p:nvSpPr>
          <p:cNvPr id="5" name="Textplatzhalter 4"/>
          <p:cNvSpPr>
            <a:spLocks noGrp="1"/>
          </p:cNvSpPr>
          <p:nvPr>
            <p:ph type="body" sz="quarter" idx="14"/>
          </p:nvPr>
        </p:nvSpPr>
        <p:spPr/>
        <p:txBody>
          <a:bodyPr/>
          <a:lstStyle/>
          <a:p>
            <a:r>
              <a:rPr lang="de-DE" dirty="0"/>
              <a:t> </a:t>
            </a:r>
          </a:p>
        </p:txBody>
      </p:sp>
      <p:sp>
        <p:nvSpPr>
          <p:cNvPr id="3" name="Textfeld 2">
            <a:extLst>
              <a:ext uri="{FF2B5EF4-FFF2-40B4-BE49-F238E27FC236}">
                <a16:creationId xmlns:a16="http://schemas.microsoft.com/office/drawing/2014/main" id="{770210BB-60F7-49DF-A8AF-661AFFC5C98E}"/>
              </a:ext>
            </a:extLst>
          </p:cNvPr>
          <p:cNvSpPr txBox="1"/>
          <p:nvPr/>
        </p:nvSpPr>
        <p:spPr>
          <a:xfrm>
            <a:off x="0" y="2387600"/>
            <a:ext cx="7824766" cy="923330"/>
          </a:xfrm>
          <a:prstGeom prst="rect">
            <a:avLst/>
          </a:prstGeom>
          <a:noFill/>
        </p:spPr>
        <p:txBody>
          <a:bodyPr wrap="square" rtlCol="0">
            <a:spAutoFit/>
          </a:bodyPr>
          <a:lstStyle/>
          <a:p>
            <a:pPr algn="ctr"/>
            <a:r>
              <a:rPr lang="en-US" sz="5400" b="1" dirty="0">
                <a:solidFill>
                  <a:schemeClr val="bg1"/>
                </a:solidFill>
              </a:rPr>
              <a:t>Thanks</a:t>
            </a:r>
          </a:p>
        </p:txBody>
      </p:sp>
      <p:pic>
        <p:nvPicPr>
          <p:cNvPr id="6" name="Grafik 5">
            <a:hlinkClick r:id="rId5"/>
            <a:extLst>
              <a:ext uri="{FF2B5EF4-FFF2-40B4-BE49-F238E27FC236}">
                <a16:creationId xmlns:a16="http://schemas.microsoft.com/office/drawing/2014/main" id="{B9A4E7D8-E261-5F3B-56AC-50471FBCD986}"/>
              </a:ext>
            </a:extLst>
          </p:cNvPr>
          <p:cNvPicPr>
            <a:picLocks noChangeAspect="1"/>
          </p:cNvPicPr>
          <p:nvPr/>
        </p:nvPicPr>
        <p:blipFill>
          <a:blip r:embed="rId6"/>
          <a:stretch>
            <a:fillRect/>
          </a:stretch>
        </p:blipFill>
        <p:spPr>
          <a:xfrm>
            <a:off x="7834926" y="1407328"/>
            <a:ext cx="2873714" cy="2854427"/>
          </a:xfrm>
          <a:prstGeom prst="rect">
            <a:avLst/>
          </a:prstGeom>
        </p:spPr>
      </p:pic>
      <p:cxnSp>
        <p:nvCxnSpPr>
          <p:cNvPr id="28" name="Gerade Verbindung mit Pfeil 27">
            <a:extLst>
              <a:ext uri="{FF2B5EF4-FFF2-40B4-BE49-F238E27FC236}">
                <a16:creationId xmlns:a16="http://schemas.microsoft.com/office/drawing/2014/main" id="{4C43AF92-6702-CE33-C115-728C976E6CB0}"/>
              </a:ext>
            </a:extLst>
          </p:cNvPr>
          <p:cNvCxnSpPr>
            <a:cxnSpLocks/>
          </p:cNvCxnSpPr>
          <p:nvPr/>
        </p:nvCxnSpPr>
        <p:spPr>
          <a:xfrm>
            <a:off x="5455920" y="3908223"/>
            <a:ext cx="2184400" cy="0"/>
          </a:xfrm>
          <a:prstGeom prst="straightConnector1">
            <a:avLst/>
          </a:prstGeom>
          <a:ln w="76200">
            <a:solidFill>
              <a:schemeClr val="bg1"/>
            </a:solidFill>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Rechteck 29">
            <a:extLst>
              <a:ext uri="{FF2B5EF4-FFF2-40B4-BE49-F238E27FC236}">
                <a16:creationId xmlns:a16="http://schemas.microsoft.com/office/drawing/2014/main" id="{A37038C6-5AFE-6C67-AB0B-90ECFE849314}"/>
              </a:ext>
            </a:extLst>
          </p:cNvPr>
          <p:cNvSpPr/>
          <p:nvPr/>
        </p:nvSpPr>
        <p:spPr>
          <a:xfrm>
            <a:off x="2561886" y="3782223"/>
            <a:ext cx="2883874" cy="25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Questions, Suggestions</a:t>
            </a:r>
          </a:p>
        </p:txBody>
      </p:sp>
      <p:sp>
        <p:nvSpPr>
          <p:cNvPr id="10" name="Textfeld 9">
            <a:extLst>
              <a:ext uri="{FF2B5EF4-FFF2-40B4-BE49-F238E27FC236}">
                <a16:creationId xmlns:a16="http://schemas.microsoft.com/office/drawing/2014/main" id="{966D9162-82CA-3ADE-9CA2-EA2F7DC1091F}"/>
              </a:ext>
            </a:extLst>
          </p:cNvPr>
          <p:cNvSpPr txBox="1"/>
          <p:nvPr/>
        </p:nvSpPr>
        <p:spPr>
          <a:xfrm>
            <a:off x="7841482" y="4505517"/>
            <a:ext cx="2850460" cy="307777"/>
          </a:xfrm>
          <a:prstGeom prst="rect">
            <a:avLst/>
          </a:prstGeom>
          <a:noFill/>
        </p:spPr>
        <p:txBody>
          <a:bodyPr wrap="none" rtlCol="0">
            <a:spAutoFit/>
          </a:bodyPr>
          <a:lstStyle/>
          <a:p>
            <a:pPr algn="ctr"/>
            <a:r>
              <a:rPr lang="de-DE" sz="1400" dirty="0">
                <a:solidFill>
                  <a:schemeClr val="accent1"/>
                </a:solidFill>
              </a:rPr>
              <a:t>(Scan </a:t>
            </a:r>
            <a:r>
              <a:rPr lang="de-DE" sz="1400" dirty="0" err="1">
                <a:solidFill>
                  <a:schemeClr val="accent1"/>
                </a:solidFill>
              </a:rPr>
              <a:t>code</a:t>
            </a:r>
            <a:r>
              <a:rPr lang="de-DE" sz="1400" dirty="0">
                <a:solidFill>
                  <a:schemeClr val="accent1"/>
                </a:solidFill>
              </a:rPr>
              <a:t> </a:t>
            </a:r>
            <a:r>
              <a:rPr lang="de-DE" sz="1400" dirty="0" err="1">
                <a:solidFill>
                  <a:schemeClr val="accent1"/>
                </a:solidFill>
              </a:rPr>
              <a:t>or</a:t>
            </a:r>
            <a:r>
              <a:rPr lang="de-DE" sz="1400" dirty="0">
                <a:solidFill>
                  <a:schemeClr val="accent1"/>
                </a:solidFill>
              </a:rPr>
              <a:t> open link in </a:t>
            </a:r>
            <a:r>
              <a:rPr lang="de-DE" sz="1400" dirty="0" err="1">
                <a:solidFill>
                  <a:schemeClr val="accent1"/>
                </a:solidFill>
              </a:rPr>
              <a:t>image</a:t>
            </a:r>
            <a:r>
              <a:rPr lang="de-DE" sz="1400" dirty="0">
                <a:solidFill>
                  <a:schemeClr val="accent1"/>
                </a:solidFill>
              </a:rPr>
              <a:t>)</a:t>
            </a:r>
          </a:p>
        </p:txBody>
      </p:sp>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488738" y="6154738"/>
            <a:ext cx="487362" cy="487362"/>
          </a:xfrm>
          <a:prstGeom prst="rect">
            <a:avLst/>
          </a:prstGeom>
        </p:spPr>
      </p:pic>
      <p:pic>
        <p:nvPicPr>
          <p:cNvPr id="11" name="Grafik 10">
            <a:extLst>
              <a:ext uri="{FF2B5EF4-FFF2-40B4-BE49-F238E27FC236}">
                <a16:creationId xmlns:a16="http://schemas.microsoft.com/office/drawing/2014/main" id="{67681014-024E-3466-FCE2-9CE745B1202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253300" y="370385"/>
            <a:ext cx="3431385" cy="519277"/>
          </a:xfrm>
          <a:prstGeom prst="rect">
            <a:avLst/>
          </a:prstGeom>
        </p:spPr>
      </p:pic>
    </p:spTree>
    <p:extLst>
      <p:ext uri="{BB962C8B-B14F-4D97-AF65-F5344CB8AC3E}">
        <p14:creationId xmlns:p14="http://schemas.microsoft.com/office/powerpoint/2010/main" val="166394786"/>
      </p:ext>
    </p:extLst>
  </p:cSld>
  <p:clrMapOvr>
    <a:masterClrMapping/>
  </p:clrMapOvr>
  <mc:AlternateContent xmlns:mc="http://schemas.openxmlformats.org/markup-compatibility/2006" xmlns:p14="http://schemas.microsoft.com/office/powerpoint/2010/main">
    <mc:Choice Requires="p14">
      <p:transition spd="slow" p14:dur="2000" advTm="14477"/>
    </mc:Choice>
    <mc:Fallback xmlns="">
      <p:transition spd="slow" advTm="144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10D988B4-38B6-418C-95DA-53324F09C536}"/>
              </a:ext>
            </a:extLst>
          </p:cNvPr>
          <p:cNvSpPr>
            <a:spLocks noGrp="1"/>
          </p:cNvSpPr>
          <p:nvPr>
            <p:ph type="title"/>
          </p:nvPr>
        </p:nvSpPr>
        <p:spPr/>
        <p:txBody>
          <a:bodyPr/>
          <a:lstStyle/>
          <a:p>
            <a:r>
              <a:rPr lang="en-US" dirty="0"/>
              <a:t> </a:t>
            </a:r>
          </a:p>
        </p:txBody>
      </p:sp>
      <p:sp>
        <p:nvSpPr>
          <p:cNvPr id="7" name="Textplatzhalter 6">
            <a:extLst>
              <a:ext uri="{FF2B5EF4-FFF2-40B4-BE49-F238E27FC236}">
                <a16:creationId xmlns:a16="http://schemas.microsoft.com/office/drawing/2014/main" id="{D63B1809-E8AE-42BA-AC00-F0FB1D2C006E}"/>
              </a:ext>
            </a:extLst>
          </p:cNvPr>
          <p:cNvSpPr>
            <a:spLocks noGrp="1"/>
          </p:cNvSpPr>
          <p:nvPr>
            <p:ph type="body" sz="quarter" idx="14"/>
          </p:nvPr>
        </p:nvSpPr>
        <p:spPr/>
        <p:txBody>
          <a:bodyPr/>
          <a:lstStyle/>
          <a:p>
            <a:r>
              <a:rPr lang="en-US" dirty="0"/>
              <a:t>M.Sc. Photonics Program</a:t>
            </a:r>
          </a:p>
        </p:txBody>
      </p:sp>
      <p:pic>
        <p:nvPicPr>
          <p:cNvPr id="5" name="Grafik 4">
            <a:extLst>
              <a:ext uri="{FF2B5EF4-FFF2-40B4-BE49-F238E27FC236}">
                <a16:creationId xmlns:a16="http://schemas.microsoft.com/office/drawing/2014/main" id="{2E051FFE-EB54-4457-AE8A-4A4A9CC9ED3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7811" y="1691851"/>
            <a:ext cx="7268990" cy="4093590"/>
          </a:xfrm>
          <a:prstGeom prst="rect">
            <a:avLst/>
          </a:prstGeom>
        </p:spPr>
      </p:pic>
      <p:pic>
        <p:nvPicPr>
          <p:cNvPr id="9" name="Grafik 8">
            <a:extLst>
              <a:ext uri="{FF2B5EF4-FFF2-40B4-BE49-F238E27FC236}">
                <a16:creationId xmlns:a16="http://schemas.microsoft.com/office/drawing/2014/main" id="{586875D7-F7AA-B901-B3F4-97CF95ED24A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53300" y="370385"/>
            <a:ext cx="3431385" cy="519277"/>
          </a:xfrm>
          <a:prstGeom prst="rect">
            <a:avLst/>
          </a:prstGeom>
        </p:spPr>
      </p:pic>
      <p:sp>
        <p:nvSpPr>
          <p:cNvPr id="8" name="Textfeld 7">
            <a:extLst>
              <a:ext uri="{FF2B5EF4-FFF2-40B4-BE49-F238E27FC236}">
                <a16:creationId xmlns:a16="http://schemas.microsoft.com/office/drawing/2014/main" id="{6A763889-62CF-6809-580C-20409461FFDB}"/>
              </a:ext>
            </a:extLst>
          </p:cNvPr>
          <p:cNvSpPr txBox="1"/>
          <p:nvPr/>
        </p:nvSpPr>
        <p:spPr>
          <a:xfrm>
            <a:off x="7498080" y="1691850"/>
            <a:ext cx="4693919" cy="3970318"/>
          </a:xfrm>
          <a:prstGeom prst="rect">
            <a:avLst/>
          </a:prstGeom>
          <a:solidFill>
            <a:srgbClr val="0D0D0D">
              <a:alpha val="40000"/>
            </a:srgbClr>
          </a:solidFill>
        </p:spPr>
        <p:txBody>
          <a:bodyPr wrap="square" rtlCol="0">
            <a:spAutoFit/>
          </a:bodyPr>
          <a:lstStyle/>
          <a:p>
            <a:pPr marL="285750" indent="-285750">
              <a:buFont typeface="Arial" panose="020B0604020202020204" pitchFamily="34" charset="0"/>
              <a:buChar char="•"/>
            </a:pPr>
            <a:r>
              <a:rPr lang="en-US" dirty="0">
                <a:solidFill>
                  <a:schemeClr val="bg1"/>
                </a:solidFill>
              </a:rPr>
              <a:t>An all-English, two-year Master’s Degree</a:t>
            </a:r>
          </a:p>
          <a:p>
            <a:endParaRPr lang="en-US" dirty="0">
              <a:solidFill>
                <a:schemeClr val="bg1"/>
              </a:solidFill>
            </a:endParaRPr>
          </a:p>
          <a:p>
            <a:pPr marL="285750" indent="-285750">
              <a:buFont typeface="Arial" panose="020B0604020202020204" pitchFamily="34" charset="0"/>
              <a:buChar char="•"/>
            </a:pPr>
            <a:r>
              <a:rPr lang="en-US" dirty="0">
                <a:solidFill>
                  <a:schemeClr val="bg1"/>
                </a:solidFill>
              </a:rPr>
              <a:t>Students with different backgrounds and nationalities</a:t>
            </a:r>
          </a:p>
          <a:p>
            <a:pPr marL="285750" indent="-285750">
              <a:buFont typeface="Arial" panose="020B0604020202020204" pitchFamily="34" charset="0"/>
              <a:buChar char="•"/>
            </a:pPr>
            <a:endParaRPr lang="en-US" dirty="0">
              <a:solidFill>
                <a:schemeClr val="bg1"/>
              </a:solidFill>
            </a:endParaRPr>
          </a:p>
          <a:p>
            <a:pPr marL="285750" indent="-285750">
              <a:buFont typeface="Arial" panose="020B0604020202020204" pitchFamily="34" charset="0"/>
              <a:buChar char="•"/>
            </a:pPr>
            <a:r>
              <a:rPr lang="en-US" dirty="0">
                <a:solidFill>
                  <a:schemeClr val="bg1"/>
                </a:solidFill>
              </a:rPr>
              <a:t>About 60-70 Freshmen every October</a:t>
            </a:r>
          </a:p>
          <a:p>
            <a:pPr marL="285750" indent="-285750">
              <a:buFont typeface="Arial" panose="020B0604020202020204" pitchFamily="34" charset="0"/>
              <a:buChar char="•"/>
            </a:pPr>
            <a:endParaRPr lang="en-US" dirty="0">
              <a:solidFill>
                <a:schemeClr val="bg1"/>
              </a:solidFill>
            </a:endParaRPr>
          </a:p>
          <a:p>
            <a:pPr marL="285750" indent="-285750">
              <a:buFont typeface="Arial" panose="020B0604020202020204" pitchFamily="34" charset="0"/>
              <a:buChar char="•"/>
            </a:pPr>
            <a:r>
              <a:rPr lang="en-US" dirty="0">
                <a:solidFill>
                  <a:schemeClr val="bg1"/>
                </a:solidFill>
              </a:rPr>
              <a:t>A limited number of slots in an adapted online course that allows to begin studies online</a:t>
            </a:r>
          </a:p>
          <a:p>
            <a:pPr marL="285750" indent="-285750">
              <a:buFont typeface="Arial" panose="020B0604020202020204" pitchFamily="34" charset="0"/>
              <a:buChar char="•"/>
            </a:pPr>
            <a:endParaRPr lang="en-US" dirty="0">
              <a:solidFill>
                <a:schemeClr val="bg1"/>
              </a:solidFill>
            </a:endParaRPr>
          </a:p>
          <a:p>
            <a:pPr marL="285750" indent="-285750">
              <a:buFont typeface="Arial" panose="020B0604020202020204" pitchFamily="34" charset="0"/>
              <a:buChar char="•"/>
            </a:pPr>
            <a:endParaRPr lang="en-US" dirty="0">
              <a:solidFill>
                <a:schemeClr val="bg1"/>
              </a:solidFill>
            </a:endParaRPr>
          </a:p>
          <a:p>
            <a:pPr marL="285750" indent="-285750">
              <a:buFont typeface="Wingdings" panose="05000000000000000000" pitchFamily="2" charset="2"/>
              <a:buChar char="Ø"/>
            </a:pPr>
            <a:r>
              <a:rPr lang="en-US" b="1" dirty="0">
                <a:solidFill>
                  <a:schemeClr val="bg1"/>
                </a:solidFill>
              </a:rPr>
              <a:t>Majority of students are on-site but a significant number remain online</a:t>
            </a:r>
          </a:p>
        </p:txBody>
      </p:sp>
      <p:pic>
        <p:nvPicPr>
          <p:cNvPr id="10" name="Audio 9">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2397334484"/>
      </p:ext>
    </p:extLst>
  </p:cSld>
  <p:clrMapOvr>
    <a:masterClrMapping/>
  </p:clrMapOvr>
  <mc:AlternateContent xmlns:mc="http://schemas.openxmlformats.org/markup-compatibility/2006" xmlns:p14="http://schemas.microsoft.com/office/powerpoint/2010/main">
    <mc:Choice Requires="p14">
      <p:transition spd="slow" p14:dur="2000" advTm="50352"/>
    </mc:Choice>
    <mc:Fallback xmlns="">
      <p:transition spd="slow" advTm="503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10D988B4-38B6-418C-95DA-53324F09C536}"/>
              </a:ext>
            </a:extLst>
          </p:cNvPr>
          <p:cNvSpPr>
            <a:spLocks noGrp="1"/>
          </p:cNvSpPr>
          <p:nvPr>
            <p:ph type="title"/>
          </p:nvPr>
        </p:nvSpPr>
        <p:spPr/>
        <p:txBody>
          <a:bodyPr/>
          <a:lstStyle/>
          <a:p>
            <a:r>
              <a:rPr lang="en-US" dirty="0"/>
              <a:t> </a:t>
            </a:r>
          </a:p>
        </p:txBody>
      </p:sp>
      <p:sp>
        <p:nvSpPr>
          <p:cNvPr id="7" name="Textplatzhalter 6">
            <a:extLst>
              <a:ext uri="{FF2B5EF4-FFF2-40B4-BE49-F238E27FC236}">
                <a16:creationId xmlns:a16="http://schemas.microsoft.com/office/drawing/2014/main" id="{D63B1809-E8AE-42BA-AC00-F0FB1D2C006E}"/>
              </a:ext>
            </a:extLst>
          </p:cNvPr>
          <p:cNvSpPr>
            <a:spLocks noGrp="1"/>
          </p:cNvSpPr>
          <p:nvPr>
            <p:ph type="body" sz="quarter" idx="14"/>
          </p:nvPr>
        </p:nvSpPr>
        <p:spPr/>
        <p:txBody>
          <a:bodyPr/>
          <a:lstStyle/>
          <a:p>
            <a:r>
              <a:rPr lang="en-US" dirty="0"/>
              <a:t>Master of Photonics Course Schedule</a:t>
            </a:r>
          </a:p>
        </p:txBody>
      </p:sp>
      <p:sp>
        <p:nvSpPr>
          <p:cNvPr id="5" name="Freihandform: Form 4">
            <a:extLst>
              <a:ext uri="{FF2B5EF4-FFF2-40B4-BE49-F238E27FC236}">
                <a16:creationId xmlns:a16="http://schemas.microsoft.com/office/drawing/2014/main" id="{064BF7BA-784A-6A84-77B6-FBFCFE988E44}"/>
              </a:ext>
            </a:extLst>
          </p:cNvPr>
          <p:cNvSpPr/>
          <p:nvPr/>
        </p:nvSpPr>
        <p:spPr>
          <a:xfrm>
            <a:off x="280476" y="2206138"/>
            <a:ext cx="2521575" cy="864000"/>
          </a:xfrm>
          <a:custGeom>
            <a:avLst/>
            <a:gdLst>
              <a:gd name="connsiteX0" fmla="*/ 0 w 2521575"/>
              <a:gd name="connsiteY0" fmla="*/ 0 h 864000"/>
              <a:gd name="connsiteX1" fmla="*/ 2089575 w 2521575"/>
              <a:gd name="connsiteY1" fmla="*/ 0 h 864000"/>
              <a:gd name="connsiteX2" fmla="*/ 2521575 w 2521575"/>
              <a:gd name="connsiteY2" fmla="*/ 432000 h 864000"/>
              <a:gd name="connsiteX3" fmla="*/ 2089575 w 2521575"/>
              <a:gd name="connsiteY3" fmla="*/ 864000 h 864000"/>
              <a:gd name="connsiteX4" fmla="*/ 0 w 2521575"/>
              <a:gd name="connsiteY4" fmla="*/ 864000 h 864000"/>
              <a:gd name="connsiteX5" fmla="*/ 432000 w 2521575"/>
              <a:gd name="connsiteY5" fmla="*/ 432000 h 864000"/>
              <a:gd name="connsiteX6" fmla="*/ 0 w 2521575"/>
              <a:gd name="connsiteY6" fmla="*/ 0 h 86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1575" h="864000">
                <a:moveTo>
                  <a:pt x="0" y="0"/>
                </a:moveTo>
                <a:lnTo>
                  <a:pt x="2089575" y="0"/>
                </a:lnTo>
                <a:lnTo>
                  <a:pt x="2521575" y="432000"/>
                </a:lnTo>
                <a:lnTo>
                  <a:pt x="2089575" y="864000"/>
                </a:lnTo>
                <a:lnTo>
                  <a:pt x="0" y="864000"/>
                </a:lnTo>
                <a:lnTo>
                  <a:pt x="432000" y="432000"/>
                </a:lnTo>
                <a:lnTo>
                  <a:pt x="0" y="0"/>
                </a:lnTo>
                <a:close/>
              </a:path>
            </a:pathLst>
          </a:cu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1">
              <a:shade val="50000"/>
              <a:hueOff val="0"/>
              <a:satOff val="0"/>
              <a:lumOff val="0"/>
              <a:alphaOff val="0"/>
            </a:schemeClr>
          </a:fillRef>
          <a:effectRef idx="0">
            <a:schemeClr val="accent1">
              <a:shade val="50000"/>
              <a:hueOff val="0"/>
              <a:satOff val="0"/>
              <a:lumOff val="0"/>
              <a:alphaOff val="0"/>
            </a:schemeClr>
          </a:effectRef>
          <a:fontRef idx="minor">
            <a:schemeClr val="lt1"/>
          </a:fontRef>
        </p:style>
        <p:txBody>
          <a:bodyPr spcFirstLastPara="0" vert="horz" wrap="square" lIns="496008" tIns="21336" rIns="453336" bIns="21336" numCol="1" spcCol="1270" anchor="ctr" anchorCtr="0">
            <a:noAutofit/>
          </a:bodyPr>
          <a:lstStyle/>
          <a:p>
            <a:pPr marL="0" lvl="0" indent="0" algn="ctr" defTabSz="711200">
              <a:lnSpc>
                <a:spcPct val="90000"/>
              </a:lnSpc>
              <a:spcBef>
                <a:spcPct val="0"/>
              </a:spcBef>
              <a:spcAft>
                <a:spcPct val="35000"/>
              </a:spcAft>
              <a:buNone/>
            </a:pPr>
            <a:r>
              <a:rPr lang="en-GB" sz="1600" b="1" kern="1200" noProof="0" dirty="0">
                <a:solidFill>
                  <a:schemeClr val="accent6"/>
                </a:solidFill>
              </a:rPr>
              <a:t>Preparation</a:t>
            </a:r>
          </a:p>
        </p:txBody>
      </p:sp>
      <p:sp>
        <p:nvSpPr>
          <p:cNvPr id="9" name="Freihandform: Form 8">
            <a:extLst>
              <a:ext uri="{FF2B5EF4-FFF2-40B4-BE49-F238E27FC236}">
                <a16:creationId xmlns:a16="http://schemas.microsoft.com/office/drawing/2014/main" id="{404D6721-178B-A8F7-5D5D-C88C6529D129}"/>
              </a:ext>
            </a:extLst>
          </p:cNvPr>
          <p:cNvSpPr/>
          <p:nvPr/>
        </p:nvSpPr>
        <p:spPr>
          <a:xfrm>
            <a:off x="306206" y="3355288"/>
            <a:ext cx="2376554" cy="724928"/>
          </a:xfrm>
          <a:custGeom>
            <a:avLst/>
            <a:gdLst>
              <a:gd name="connsiteX0" fmla="*/ 0 w 2376554"/>
              <a:gd name="connsiteY0" fmla="*/ 0 h 724928"/>
              <a:gd name="connsiteX1" fmla="*/ 2376554 w 2376554"/>
              <a:gd name="connsiteY1" fmla="*/ 0 h 724928"/>
              <a:gd name="connsiteX2" fmla="*/ 2376554 w 2376554"/>
              <a:gd name="connsiteY2" fmla="*/ 724928 h 724928"/>
              <a:gd name="connsiteX3" fmla="*/ 0 w 2376554"/>
              <a:gd name="connsiteY3" fmla="*/ 724928 h 724928"/>
              <a:gd name="connsiteX4" fmla="*/ 0 w 2376554"/>
              <a:gd name="connsiteY4" fmla="*/ 0 h 724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6554" h="724928">
                <a:moveTo>
                  <a:pt x="0" y="0"/>
                </a:moveTo>
                <a:lnTo>
                  <a:pt x="2376554" y="0"/>
                </a:lnTo>
                <a:lnTo>
                  <a:pt x="2376554" y="724928"/>
                </a:lnTo>
                <a:lnTo>
                  <a:pt x="0" y="72492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85750" lvl="1" indent="-285750" algn="l" defTabSz="711200">
              <a:lnSpc>
                <a:spcPct val="90000"/>
              </a:lnSpc>
              <a:spcBef>
                <a:spcPct val="0"/>
              </a:spcBef>
              <a:spcAft>
                <a:spcPct val="15000"/>
              </a:spcAft>
              <a:buFont typeface="Wingdings" panose="05000000000000000000" pitchFamily="2" charset="2"/>
              <a:buChar char="v"/>
            </a:pPr>
            <a:r>
              <a:rPr lang="de-DE" sz="1600" kern="1200" dirty="0">
                <a:solidFill>
                  <a:schemeClr val="accent6"/>
                </a:solidFill>
              </a:rPr>
              <a:t>Kickstarter Course</a:t>
            </a:r>
          </a:p>
          <a:p>
            <a:pPr marL="285750" lvl="1" indent="-285750" algn="l" defTabSz="711200">
              <a:lnSpc>
                <a:spcPct val="90000"/>
              </a:lnSpc>
              <a:spcBef>
                <a:spcPct val="0"/>
              </a:spcBef>
              <a:spcAft>
                <a:spcPct val="15000"/>
              </a:spcAft>
              <a:buFont typeface="Wingdings" panose="05000000000000000000" pitchFamily="2" charset="2"/>
              <a:buChar char="v"/>
            </a:pPr>
            <a:r>
              <a:rPr lang="de-DE" sz="1600" kern="1200" dirty="0" err="1">
                <a:solidFill>
                  <a:schemeClr val="accent6"/>
                </a:solidFill>
              </a:rPr>
              <a:t>Pre</a:t>
            </a:r>
            <a:r>
              <a:rPr lang="de-DE" sz="1600" kern="1200" dirty="0">
                <a:solidFill>
                  <a:schemeClr val="accent6"/>
                </a:solidFill>
              </a:rPr>
              <a:t>-Course </a:t>
            </a:r>
            <a:r>
              <a:rPr lang="en-US" sz="1600" kern="1200" noProof="0" dirty="0">
                <a:solidFill>
                  <a:schemeClr val="accent6"/>
                </a:solidFill>
              </a:rPr>
              <a:t>Math</a:t>
            </a:r>
          </a:p>
        </p:txBody>
      </p:sp>
      <p:sp>
        <p:nvSpPr>
          <p:cNvPr id="10" name="Freihandform: Form 9">
            <a:extLst>
              <a:ext uri="{FF2B5EF4-FFF2-40B4-BE49-F238E27FC236}">
                <a16:creationId xmlns:a16="http://schemas.microsoft.com/office/drawing/2014/main" id="{7F7571F0-D6C1-AF42-F24C-221981D9079E}"/>
              </a:ext>
            </a:extLst>
          </p:cNvPr>
          <p:cNvSpPr/>
          <p:nvPr/>
        </p:nvSpPr>
        <p:spPr>
          <a:xfrm>
            <a:off x="2586051" y="2206138"/>
            <a:ext cx="2521575" cy="864000"/>
          </a:xfrm>
          <a:custGeom>
            <a:avLst/>
            <a:gdLst>
              <a:gd name="connsiteX0" fmla="*/ 0 w 2521575"/>
              <a:gd name="connsiteY0" fmla="*/ 0 h 864000"/>
              <a:gd name="connsiteX1" fmla="*/ 2089575 w 2521575"/>
              <a:gd name="connsiteY1" fmla="*/ 0 h 864000"/>
              <a:gd name="connsiteX2" fmla="*/ 2521575 w 2521575"/>
              <a:gd name="connsiteY2" fmla="*/ 432000 h 864000"/>
              <a:gd name="connsiteX3" fmla="*/ 2089575 w 2521575"/>
              <a:gd name="connsiteY3" fmla="*/ 864000 h 864000"/>
              <a:gd name="connsiteX4" fmla="*/ 0 w 2521575"/>
              <a:gd name="connsiteY4" fmla="*/ 864000 h 864000"/>
              <a:gd name="connsiteX5" fmla="*/ 432000 w 2521575"/>
              <a:gd name="connsiteY5" fmla="*/ 432000 h 864000"/>
              <a:gd name="connsiteX6" fmla="*/ 0 w 2521575"/>
              <a:gd name="connsiteY6" fmla="*/ 0 h 86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1575" h="864000">
                <a:moveTo>
                  <a:pt x="0" y="0"/>
                </a:moveTo>
                <a:lnTo>
                  <a:pt x="2089575" y="0"/>
                </a:lnTo>
                <a:lnTo>
                  <a:pt x="2521575" y="432000"/>
                </a:lnTo>
                <a:lnTo>
                  <a:pt x="2089575" y="864000"/>
                </a:lnTo>
                <a:lnTo>
                  <a:pt x="0" y="864000"/>
                </a:lnTo>
                <a:lnTo>
                  <a:pt x="432000" y="432000"/>
                </a:lnTo>
                <a:lnTo>
                  <a:pt x="0" y="0"/>
                </a:lnTo>
                <a:close/>
              </a:path>
            </a:pathLst>
          </a:cu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1">
              <a:shade val="50000"/>
              <a:hueOff val="7473"/>
              <a:satOff val="8822"/>
              <a:lumOff val="12740"/>
              <a:alphaOff val="0"/>
            </a:schemeClr>
          </a:fillRef>
          <a:effectRef idx="0">
            <a:schemeClr val="accent1">
              <a:shade val="50000"/>
              <a:hueOff val="7473"/>
              <a:satOff val="8822"/>
              <a:lumOff val="12740"/>
              <a:alphaOff val="0"/>
            </a:schemeClr>
          </a:effectRef>
          <a:fontRef idx="minor">
            <a:schemeClr val="lt1"/>
          </a:fontRef>
        </p:style>
        <p:txBody>
          <a:bodyPr spcFirstLastPara="0" vert="horz" wrap="square" lIns="496008" tIns="21336" rIns="453336" bIns="21336" numCol="1" spcCol="1270" anchor="ctr" anchorCtr="0">
            <a:noAutofit/>
          </a:bodyPr>
          <a:lstStyle/>
          <a:p>
            <a:pPr marL="0" lvl="0" indent="0" algn="ctr" defTabSz="711200">
              <a:lnSpc>
                <a:spcPct val="90000"/>
              </a:lnSpc>
              <a:spcBef>
                <a:spcPct val="0"/>
              </a:spcBef>
              <a:spcAft>
                <a:spcPct val="35000"/>
              </a:spcAft>
              <a:buNone/>
            </a:pPr>
            <a:r>
              <a:rPr lang="de-DE" sz="1600" b="1" kern="1200" dirty="0">
                <a:solidFill>
                  <a:schemeClr val="bg1"/>
                </a:solidFill>
              </a:rPr>
              <a:t>1st Semester</a:t>
            </a:r>
          </a:p>
        </p:txBody>
      </p:sp>
      <p:sp>
        <p:nvSpPr>
          <p:cNvPr id="11" name="Freihandform: Form 10">
            <a:extLst>
              <a:ext uri="{FF2B5EF4-FFF2-40B4-BE49-F238E27FC236}">
                <a16:creationId xmlns:a16="http://schemas.microsoft.com/office/drawing/2014/main" id="{EDBED013-CA45-2DD3-29ED-B8BBE54F69BA}"/>
              </a:ext>
            </a:extLst>
          </p:cNvPr>
          <p:cNvSpPr/>
          <p:nvPr/>
        </p:nvSpPr>
        <p:spPr>
          <a:xfrm>
            <a:off x="2604711" y="3355288"/>
            <a:ext cx="2017260" cy="724928"/>
          </a:xfrm>
          <a:custGeom>
            <a:avLst/>
            <a:gdLst>
              <a:gd name="connsiteX0" fmla="*/ 0 w 2017260"/>
              <a:gd name="connsiteY0" fmla="*/ 0 h 724928"/>
              <a:gd name="connsiteX1" fmla="*/ 2017260 w 2017260"/>
              <a:gd name="connsiteY1" fmla="*/ 0 h 724928"/>
              <a:gd name="connsiteX2" fmla="*/ 2017260 w 2017260"/>
              <a:gd name="connsiteY2" fmla="*/ 724928 h 724928"/>
              <a:gd name="connsiteX3" fmla="*/ 0 w 2017260"/>
              <a:gd name="connsiteY3" fmla="*/ 724928 h 724928"/>
              <a:gd name="connsiteX4" fmla="*/ 0 w 2017260"/>
              <a:gd name="connsiteY4" fmla="*/ 0 h 724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7260" h="724928">
                <a:moveTo>
                  <a:pt x="0" y="0"/>
                </a:moveTo>
                <a:lnTo>
                  <a:pt x="2017260" y="0"/>
                </a:lnTo>
                <a:lnTo>
                  <a:pt x="2017260" y="724928"/>
                </a:lnTo>
                <a:lnTo>
                  <a:pt x="0" y="72492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85750" lvl="1" indent="-285750" algn="l" defTabSz="711200">
              <a:lnSpc>
                <a:spcPct val="90000"/>
              </a:lnSpc>
              <a:spcBef>
                <a:spcPct val="0"/>
              </a:spcBef>
              <a:spcAft>
                <a:spcPct val="15000"/>
              </a:spcAft>
              <a:buFont typeface="Wingdings" panose="05000000000000000000" pitchFamily="2" charset="2"/>
              <a:buChar char="ü"/>
            </a:pPr>
            <a:r>
              <a:rPr lang="de-DE" sz="1600" kern="1200" dirty="0">
                <a:solidFill>
                  <a:schemeClr val="accent4">
                    <a:lumMod val="50000"/>
                    <a:lumOff val="50000"/>
                  </a:schemeClr>
                </a:solidFill>
              </a:rPr>
              <a:t>Lectures (Adjustment</a:t>
            </a:r>
            <a:r>
              <a:rPr lang="de-DE" sz="1600" dirty="0">
                <a:solidFill>
                  <a:schemeClr val="accent4">
                    <a:lumMod val="50000"/>
                    <a:lumOff val="50000"/>
                  </a:schemeClr>
                </a:solidFill>
              </a:rPr>
              <a:t>, </a:t>
            </a:r>
            <a:r>
              <a:rPr lang="en-GB" sz="1600" kern="1200" noProof="0" dirty="0">
                <a:solidFill>
                  <a:schemeClr val="accent4">
                    <a:lumMod val="50000"/>
                    <a:lumOff val="50000"/>
                  </a:schemeClr>
                </a:solidFill>
              </a:rPr>
              <a:t>Fundamentals)</a:t>
            </a:r>
            <a:endParaRPr lang="de-DE" sz="1600" kern="1200" dirty="0">
              <a:solidFill>
                <a:schemeClr val="accent4">
                  <a:lumMod val="50000"/>
                  <a:lumOff val="50000"/>
                </a:schemeClr>
              </a:solidFill>
            </a:endParaRPr>
          </a:p>
          <a:p>
            <a:pPr marL="285750" lvl="1" indent="-285750" algn="l" defTabSz="711200">
              <a:lnSpc>
                <a:spcPct val="90000"/>
              </a:lnSpc>
              <a:spcBef>
                <a:spcPct val="0"/>
              </a:spcBef>
              <a:spcAft>
                <a:spcPct val="15000"/>
              </a:spcAft>
              <a:buFont typeface="Wingdings" panose="05000000000000000000" pitchFamily="2" charset="2"/>
              <a:buChar char="v"/>
            </a:pPr>
            <a:r>
              <a:rPr lang="de-DE" sz="1600" kern="1200" dirty="0">
                <a:solidFill>
                  <a:schemeClr val="accent6"/>
                </a:solidFill>
              </a:rPr>
              <a:t>Experimental </a:t>
            </a:r>
            <a:br>
              <a:rPr lang="de-DE" sz="1600" kern="1200" dirty="0">
                <a:solidFill>
                  <a:schemeClr val="accent6"/>
                </a:solidFill>
              </a:rPr>
            </a:br>
            <a:r>
              <a:rPr lang="de-DE" sz="1600" kern="1200" dirty="0">
                <a:solidFill>
                  <a:schemeClr val="accent6"/>
                </a:solidFill>
              </a:rPr>
              <a:t>Lab Course</a:t>
            </a:r>
            <a:endParaRPr lang="en-US" sz="1600" kern="1200" noProof="0" dirty="0">
              <a:solidFill>
                <a:schemeClr val="accent6"/>
              </a:solidFill>
            </a:endParaRPr>
          </a:p>
        </p:txBody>
      </p:sp>
      <p:sp>
        <p:nvSpPr>
          <p:cNvPr id="12" name="Freihandform: Form 11">
            <a:extLst>
              <a:ext uri="{FF2B5EF4-FFF2-40B4-BE49-F238E27FC236}">
                <a16:creationId xmlns:a16="http://schemas.microsoft.com/office/drawing/2014/main" id="{EABC2078-B10B-02AF-9215-D048268DDC3E}"/>
              </a:ext>
            </a:extLst>
          </p:cNvPr>
          <p:cNvSpPr/>
          <p:nvPr/>
        </p:nvSpPr>
        <p:spPr>
          <a:xfrm>
            <a:off x="4891627" y="2206138"/>
            <a:ext cx="2521575" cy="864000"/>
          </a:xfrm>
          <a:custGeom>
            <a:avLst/>
            <a:gdLst>
              <a:gd name="connsiteX0" fmla="*/ 0 w 2521575"/>
              <a:gd name="connsiteY0" fmla="*/ 0 h 864000"/>
              <a:gd name="connsiteX1" fmla="*/ 2089575 w 2521575"/>
              <a:gd name="connsiteY1" fmla="*/ 0 h 864000"/>
              <a:gd name="connsiteX2" fmla="*/ 2521575 w 2521575"/>
              <a:gd name="connsiteY2" fmla="*/ 432000 h 864000"/>
              <a:gd name="connsiteX3" fmla="*/ 2089575 w 2521575"/>
              <a:gd name="connsiteY3" fmla="*/ 864000 h 864000"/>
              <a:gd name="connsiteX4" fmla="*/ 0 w 2521575"/>
              <a:gd name="connsiteY4" fmla="*/ 864000 h 864000"/>
              <a:gd name="connsiteX5" fmla="*/ 432000 w 2521575"/>
              <a:gd name="connsiteY5" fmla="*/ 432000 h 864000"/>
              <a:gd name="connsiteX6" fmla="*/ 0 w 2521575"/>
              <a:gd name="connsiteY6" fmla="*/ 0 h 86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1575" h="864000">
                <a:moveTo>
                  <a:pt x="0" y="0"/>
                </a:moveTo>
                <a:lnTo>
                  <a:pt x="2089575" y="0"/>
                </a:lnTo>
                <a:lnTo>
                  <a:pt x="2521575" y="432000"/>
                </a:lnTo>
                <a:lnTo>
                  <a:pt x="2089575" y="864000"/>
                </a:lnTo>
                <a:lnTo>
                  <a:pt x="0" y="864000"/>
                </a:lnTo>
                <a:lnTo>
                  <a:pt x="432000" y="432000"/>
                </a:lnTo>
                <a:lnTo>
                  <a:pt x="0" y="0"/>
                </a:lnTo>
                <a:close/>
              </a:path>
            </a:pathLst>
          </a:cu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1">
              <a:shade val="50000"/>
              <a:hueOff val="14945"/>
              <a:satOff val="17644"/>
              <a:lumOff val="25480"/>
              <a:alphaOff val="0"/>
            </a:schemeClr>
          </a:fillRef>
          <a:effectRef idx="0">
            <a:schemeClr val="accent1">
              <a:shade val="50000"/>
              <a:hueOff val="14945"/>
              <a:satOff val="17644"/>
              <a:lumOff val="25480"/>
              <a:alphaOff val="0"/>
            </a:schemeClr>
          </a:effectRef>
          <a:fontRef idx="minor">
            <a:schemeClr val="lt1"/>
          </a:fontRef>
        </p:style>
        <p:txBody>
          <a:bodyPr spcFirstLastPara="0" vert="horz" wrap="square" lIns="496008" tIns="21336" rIns="453336" bIns="21336" numCol="1" spcCol="1270" anchor="ctr" anchorCtr="0">
            <a:noAutofit/>
          </a:bodyPr>
          <a:lstStyle/>
          <a:p>
            <a:pPr marL="0" lvl="0" indent="0" algn="ctr" defTabSz="711200">
              <a:lnSpc>
                <a:spcPct val="90000"/>
              </a:lnSpc>
              <a:spcBef>
                <a:spcPct val="0"/>
              </a:spcBef>
              <a:spcAft>
                <a:spcPct val="35000"/>
              </a:spcAft>
              <a:buNone/>
            </a:pPr>
            <a:r>
              <a:rPr lang="de-DE" sz="1600" b="1" kern="1200" dirty="0">
                <a:solidFill>
                  <a:schemeClr val="bg1"/>
                </a:solidFill>
              </a:rPr>
              <a:t>2nd Semester</a:t>
            </a:r>
          </a:p>
        </p:txBody>
      </p:sp>
      <p:sp>
        <p:nvSpPr>
          <p:cNvPr id="13" name="Freihandform: Form 12">
            <a:extLst>
              <a:ext uri="{FF2B5EF4-FFF2-40B4-BE49-F238E27FC236}">
                <a16:creationId xmlns:a16="http://schemas.microsoft.com/office/drawing/2014/main" id="{D6DFC3E6-6490-EF27-7375-A37628911EDB}"/>
              </a:ext>
            </a:extLst>
          </p:cNvPr>
          <p:cNvSpPr/>
          <p:nvPr/>
        </p:nvSpPr>
        <p:spPr>
          <a:xfrm>
            <a:off x="4910287" y="3355288"/>
            <a:ext cx="2017260" cy="724928"/>
          </a:xfrm>
          <a:custGeom>
            <a:avLst/>
            <a:gdLst>
              <a:gd name="connsiteX0" fmla="*/ 0 w 2017260"/>
              <a:gd name="connsiteY0" fmla="*/ 0 h 724928"/>
              <a:gd name="connsiteX1" fmla="*/ 2017260 w 2017260"/>
              <a:gd name="connsiteY1" fmla="*/ 0 h 724928"/>
              <a:gd name="connsiteX2" fmla="*/ 2017260 w 2017260"/>
              <a:gd name="connsiteY2" fmla="*/ 724928 h 724928"/>
              <a:gd name="connsiteX3" fmla="*/ 0 w 2017260"/>
              <a:gd name="connsiteY3" fmla="*/ 724928 h 724928"/>
              <a:gd name="connsiteX4" fmla="*/ 0 w 2017260"/>
              <a:gd name="connsiteY4" fmla="*/ 0 h 724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7260" h="724928">
                <a:moveTo>
                  <a:pt x="0" y="0"/>
                </a:moveTo>
                <a:lnTo>
                  <a:pt x="2017260" y="0"/>
                </a:lnTo>
                <a:lnTo>
                  <a:pt x="2017260" y="724928"/>
                </a:lnTo>
                <a:lnTo>
                  <a:pt x="0" y="72492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85750" lvl="1" indent="-285750" defTabSz="711200">
              <a:lnSpc>
                <a:spcPct val="90000"/>
              </a:lnSpc>
              <a:spcBef>
                <a:spcPct val="0"/>
              </a:spcBef>
              <a:spcAft>
                <a:spcPct val="15000"/>
              </a:spcAft>
              <a:buFont typeface="Wingdings" panose="05000000000000000000" pitchFamily="2" charset="2"/>
              <a:buChar char="ü"/>
            </a:pPr>
            <a:r>
              <a:rPr lang="de-DE" sz="1600" dirty="0">
                <a:solidFill>
                  <a:schemeClr val="accent4">
                    <a:lumMod val="50000"/>
                    <a:lumOff val="50000"/>
                  </a:schemeClr>
                </a:solidFill>
              </a:rPr>
              <a:t>Lectures </a:t>
            </a:r>
            <a:br>
              <a:rPr lang="de-DE" sz="1600" dirty="0">
                <a:solidFill>
                  <a:schemeClr val="accent4">
                    <a:lumMod val="50000"/>
                    <a:lumOff val="50000"/>
                  </a:schemeClr>
                </a:solidFill>
              </a:rPr>
            </a:br>
            <a:r>
              <a:rPr lang="de-DE" sz="1600" dirty="0">
                <a:solidFill>
                  <a:schemeClr val="accent4">
                    <a:lumMod val="50000"/>
                    <a:lumOff val="50000"/>
                  </a:schemeClr>
                </a:solidFill>
              </a:rPr>
              <a:t>(</a:t>
            </a:r>
            <a:r>
              <a:rPr lang="en-US" sz="1600" kern="1200" noProof="0" dirty="0">
                <a:solidFill>
                  <a:schemeClr val="accent4">
                    <a:lumMod val="50000"/>
                    <a:lumOff val="50000"/>
                  </a:schemeClr>
                </a:solidFill>
              </a:rPr>
              <a:t>Fundamentals, Specialization)</a:t>
            </a:r>
          </a:p>
          <a:p>
            <a:pPr marL="285750" lvl="1" indent="-285750" defTabSz="711200">
              <a:lnSpc>
                <a:spcPct val="90000"/>
              </a:lnSpc>
              <a:spcBef>
                <a:spcPct val="0"/>
              </a:spcBef>
              <a:spcAft>
                <a:spcPct val="15000"/>
              </a:spcAft>
              <a:buFont typeface="Wingdings" panose="05000000000000000000" pitchFamily="2" charset="2"/>
              <a:buChar char="Ø"/>
            </a:pPr>
            <a:r>
              <a:rPr lang="en-US" sz="1600" dirty="0">
                <a:solidFill>
                  <a:schemeClr val="accent5">
                    <a:lumMod val="60000"/>
                    <a:lumOff val="40000"/>
                  </a:schemeClr>
                </a:solidFill>
              </a:rPr>
              <a:t>Internship</a:t>
            </a:r>
          </a:p>
          <a:p>
            <a:pPr marL="171450" lvl="1" indent="-171450" algn="l" defTabSz="711200">
              <a:lnSpc>
                <a:spcPct val="90000"/>
              </a:lnSpc>
              <a:spcBef>
                <a:spcPct val="0"/>
              </a:spcBef>
              <a:spcAft>
                <a:spcPct val="15000"/>
              </a:spcAft>
              <a:buChar char="•"/>
            </a:pPr>
            <a:endParaRPr lang="en-US" sz="1600" kern="1200" noProof="0" dirty="0">
              <a:solidFill>
                <a:schemeClr val="bg1"/>
              </a:solidFill>
            </a:endParaRPr>
          </a:p>
        </p:txBody>
      </p:sp>
      <p:sp>
        <p:nvSpPr>
          <p:cNvPr id="14" name="Freihandform: Form 13">
            <a:extLst>
              <a:ext uri="{FF2B5EF4-FFF2-40B4-BE49-F238E27FC236}">
                <a16:creationId xmlns:a16="http://schemas.microsoft.com/office/drawing/2014/main" id="{36868A5D-56ED-709F-EB5B-11EE9B85DCCF}"/>
              </a:ext>
            </a:extLst>
          </p:cNvPr>
          <p:cNvSpPr/>
          <p:nvPr/>
        </p:nvSpPr>
        <p:spPr>
          <a:xfrm>
            <a:off x="7197203" y="2206138"/>
            <a:ext cx="2521575" cy="864000"/>
          </a:xfrm>
          <a:custGeom>
            <a:avLst/>
            <a:gdLst>
              <a:gd name="connsiteX0" fmla="*/ 0 w 2521575"/>
              <a:gd name="connsiteY0" fmla="*/ 0 h 864000"/>
              <a:gd name="connsiteX1" fmla="*/ 2089575 w 2521575"/>
              <a:gd name="connsiteY1" fmla="*/ 0 h 864000"/>
              <a:gd name="connsiteX2" fmla="*/ 2521575 w 2521575"/>
              <a:gd name="connsiteY2" fmla="*/ 432000 h 864000"/>
              <a:gd name="connsiteX3" fmla="*/ 2089575 w 2521575"/>
              <a:gd name="connsiteY3" fmla="*/ 864000 h 864000"/>
              <a:gd name="connsiteX4" fmla="*/ 0 w 2521575"/>
              <a:gd name="connsiteY4" fmla="*/ 864000 h 864000"/>
              <a:gd name="connsiteX5" fmla="*/ 432000 w 2521575"/>
              <a:gd name="connsiteY5" fmla="*/ 432000 h 864000"/>
              <a:gd name="connsiteX6" fmla="*/ 0 w 2521575"/>
              <a:gd name="connsiteY6" fmla="*/ 0 h 86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1575" h="864000">
                <a:moveTo>
                  <a:pt x="0" y="0"/>
                </a:moveTo>
                <a:lnTo>
                  <a:pt x="2089575" y="0"/>
                </a:lnTo>
                <a:lnTo>
                  <a:pt x="2521575" y="432000"/>
                </a:lnTo>
                <a:lnTo>
                  <a:pt x="2089575" y="864000"/>
                </a:lnTo>
                <a:lnTo>
                  <a:pt x="0" y="864000"/>
                </a:lnTo>
                <a:lnTo>
                  <a:pt x="432000" y="432000"/>
                </a:lnTo>
                <a:lnTo>
                  <a:pt x="0" y="0"/>
                </a:lnTo>
                <a:close/>
              </a:path>
            </a:pathLst>
          </a:cu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1">
              <a:shade val="50000"/>
              <a:hueOff val="14945"/>
              <a:satOff val="17644"/>
              <a:lumOff val="25480"/>
              <a:alphaOff val="0"/>
            </a:schemeClr>
          </a:fillRef>
          <a:effectRef idx="0">
            <a:schemeClr val="accent1">
              <a:shade val="50000"/>
              <a:hueOff val="14945"/>
              <a:satOff val="17644"/>
              <a:lumOff val="25480"/>
              <a:alphaOff val="0"/>
            </a:schemeClr>
          </a:effectRef>
          <a:fontRef idx="minor">
            <a:schemeClr val="lt1"/>
          </a:fontRef>
        </p:style>
        <p:txBody>
          <a:bodyPr spcFirstLastPara="0" vert="horz" wrap="square" lIns="496008" tIns="21336" rIns="453336" bIns="21336" numCol="1" spcCol="1270" anchor="ctr" anchorCtr="0">
            <a:noAutofit/>
          </a:bodyPr>
          <a:lstStyle/>
          <a:p>
            <a:pPr marL="0" lvl="0" indent="0" algn="ctr" defTabSz="711200">
              <a:lnSpc>
                <a:spcPct val="90000"/>
              </a:lnSpc>
              <a:spcBef>
                <a:spcPct val="0"/>
              </a:spcBef>
              <a:spcAft>
                <a:spcPct val="35000"/>
              </a:spcAft>
              <a:buNone/>
            </a:pPr>
            <a:r>
              <a:rPr lang="de-DE" sz="1600" b="1" kern="1200" dirty="0">
                <a:solidFill>
                  <a:schemeClr val="bg1"/>
                </a:solidFill>
              </a:rPr>
              <a:t>3rd Semester</a:t>
            </a:r>
          </a:p>
        </p:txBody>
      </p:sp>
      <p:sp>
        <p:nvSpPr>
          <p:cNvPr id="15" name="Freihandform: Form 14">
            <a:extLst>
              <a:ext uri="{FF2B5EF4-FFF2-40B4-BE49-F238E27FC236}">
                <a16:creationId xmlns:a16="http://schemas.microsoft.com/office/drawing/2014/main" id="{8DB4CA44-2BD7-A245-3C65-87B3B9C2BDBF}"/>
              </a:ext>
            </a:extLst>
          </p:cNvPr>
          <p:cNvSpPr/>
          <p:nvPr/>
        </p:nvSpPr>
        <p:spPr>
          <a:xfrm>
            <a:off x="7215862" y="3355288"/>
            <a:ext cx="2017260" cy="864000"/>
          </a:xfrm>
          <a:custGeom>
            <a:avLst/>
            <a:gdLst>
              <a:gd name="connsiteX0" fmla="*/ 0 w 2017260"/>
              <a:gd name="connsiteY0" fmla="*/ 0 h 724928"/>
              <a:gd name="connsiteX1" fmla="*/ 2017260 w 2017260"/>
              <a:gd name="connsiteY1" fmla="*/ 0 h 724928"/>
              <a:gd name="connsiteX2" fmla="*/ 2017260 w 2017260"/>
              <a:gd name="connsiteY2" fmla="*/ 724928 h 724928"/>
              <a:gd name="connsiteX3" fmla="*/ 0 w 2017260"/>
              <a:gd name="connsiteY3" fmla="*/ 724928 h 724928"/>
              <a:gd name="connsiteX4" fmla="*/ 0 w 2017260"/>
              <a:gd name="connsiteY4" fmla="*/ 0 h 724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7260" h="724928">
                <a:moveTo>
                  <a:pt x="0" y="0"/>
                </a:moveTo>
                <a:lnTo>
                  <a:pt x="2017260" y="0"/>
                </a:lnTo>
                <a:lnTo>
                  <a:pt x="2017260" y="724928"/>
                </a:lnTo>
                <a:lnTo>
                  <a:pt x="0" y="72492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85750" lvl="1" indent="-285750" defTabSz="711200">
              <a:lnSpc>
                <a:spcPct val="90000"/>
              </a:lnSpc>
              <a:spcBef>
                <a:spcPct val="0"/>
              </a:spcBef>
              <a:spcAft>
                <a:spcPct val="15000"/>
              </a:spcAft>
              <a:buFont typeface="Wingdings" panose="05000000000000000000" pitchFamily="2" charset="2"/>
              <a:buChar char="ü"/>
            </a:pPr>
            <a:r>
              <a:rPr lang="de-DE" sz="1600" dirty="0">
                <a:solidFill>
                  <a:schemeClr val="accent4">
                    <a:lumMod val="50000"/>
                    <a:lumOff val="50000"/>
                  </a:schemeClr>
                </a:solidFill>
              </a:rPr>
              <a:t>Lectures (</a:t>
            </a:r>
            <a:r>
              <a:rPr lang="en-US" sz="1600" kern="1200" noProof="0" dirty="0">
                <a:solidFill>
                  <a:schemeClr val="accent4">
                    <a:lumMod val="50000"/>
                    <a:lumOff val="50000"/>
                  </a:schemeClr>
                </a:solidFill>
              </a:rPr>
              <a:t>Specialization)</a:t>
            </a:r>
            <a:br>
              <a:rPr lang="en-US" sz="1600" kern="1200" noProof="0" dirty="0">
                <a:solidFill>
                  <a:schemeClr val="accent4">
                    <a:lumMod val="50000"/>
                    <a:lumOff val="50000"/>
                  </a:schemeClr>
                </a:solidFill>
              </a:rPr>
            </a:br>
            <a:endParaRPr lang="en-US" sz="1600" kern="1200" noProof="0" dirty="0">
              <a:solidFill>
                <a:schemeClr val="bg1"/>
              </a:solidFill>
            </a:endParaRPr>
          </a:p>
          <a:p>
            <a:pPr marL="285750" lvl="1" indent="-285750" algn="l" defTabSz="711200">
              <a:lnSpc>
                <a:spcPct val="90000"/>
              </a:lnSpc>
              <a:spcBef>
                <a:spcPct val="0"/>
              </a:spcBef>
              <a:spcAft>
                <a:spcPct val="15000"/>
              </a:spcAft>
              <a:buFont typeface="Wingdings" panose="05000000000000000000" pitchFamily="2" charset="2"/>
              <a:buChar char="Ø"/>
            </a:pPr>
            <a:r>
              <a:rPr lang="de-DE" sz="1600" kern="1200" dirty="0">
                <a:solidFill>
                  <a:schemeClr val="accent5">
                    <a:lumMod val="60000"/>
                    <a:lumOff val="40000"/>
                  </a:schemeClr>
                </a:solidFill>
              </a:rPr>
              <a:t>Research Lab</a:t>
            </a:r>
          </a:p>
        </p:txBody>
      </p:sp>
      <p:sp>
        <p:nvSpPr>
          <p:cNvPr id="16" name="Freihandform: Form 15">
            <a:extLst>
              <a:ext uri="{FF2B5EF4-FFF2-40B4-BE49-F238E27FC236}">
                <a16:creationId xmlns:a16="http://schemas.microsoft.com/office/drawing/2014/main" id="{C43925FA-7758-C98F-93AF-E7911037588B}"/>
              </a:ext>
            </a:extLst>
          </p:cNvPr>
          <p:cNvSpPr/>
          <p:nvPr/>
        </p:nvSpPr>
        <p:spPr>
          <a:xfrm>
            <a:off x="9502778" y="2206138"/>
            <a:ext cx="2521575" cy="864000"/>
          </a:xfrm>
          <a:custGeom>
            <a:avLst/>
            <a:gdLst>
              <a:gd name="connsiteX0" fmla="*/ 0 w 2521575"/>
              <a:gd name="connsiteY0" fmla="*/ 0 h 864000"/>
              <a:gd name="connsiteX1" fmla="*/ 2089575 w 2521575"/>
              <a:gd name="connsiteY1" fmla="*/ 0 h 864000"/>
              <a:gd name="connsiteX2" fmla="*/ 2521575 w 2521575"/>
              <a:gd name="connsiteY2" fmla="*/ 432000 h 864000"/>
              <a:gd name="connsiteX3" fmla="*/ 2089575 w 2521575"/>
              <a:gd name="connsiteY3" fmla="*/ 864000 h 864000"/>
              <a:gd name="connsiteX4" fmla="*/ 0 w 2521575"/>
              <a:gd name="connsiteY4" fmla="*/ 864000 h 864000"/>
              <a:gd name="connsiteX5" fmla="*/ 432000 w 2521575"/>
              <a:gd name="connsiteY5" fmla="*/ 432000 h 864000"/>
              <a:gd name="connsiteX6" fmla="*/ 0 w 2521575"/>
              <a:gd name="connsiteY6" fmla="*/ 0 h 86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1575" h="864000">
                <a:moveTo>
                  <a:pt x="0" y="0"/>
                </a:moveTo>
                <a:lnTo>
                  <a:pt x="2089575" y="0"/>
                </a:lnTo>
                <a:lnTo>
                  <a:pt x="2521575" y="432000"/>
                </a:lnTo>
                <a:lnTo>
                  <a:pt x="2089575" y="864000"/>
                </a:lnTo>
                <a:lnTo>
                  <a:pt x="0" y="864000"/>
                </a:lnTo>
                <a:lnTo>
                  <a:pt x="432000" y="432000"/>
                </a:lnTo>
                <a:lnTo>
                  <a:pt x="0" y="0"/>
                </a:lnTo>
                <a:close/>
              </a:path>
            </a:pathLst>
          </a:cu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1">
              <a:shade val="50000"/>
              <a:hueOff val="7473"/>
              <a:satOff val="8822"/>
              <a:lumOff val="12740"/>
              <a:alphaOff val="0"/>
            </a:schemeClr>
          </a:fillRef>
          <a:effectRef idx="0">
            <a:schemeClr val="accent1">
              <a:shade val="50000"/>
              <a:hueOff val="7473"/>
              <a:satOff val="8822"/>
              <a:lumOff val="12740"/>
              <a:alphaOff val="0"/>
            </a:schemeClr>
          </a:effectRef>
          <a:fontRef idx="minor">
            <a:schemeClr val="lt1"/>
          </a:fontRef>
        </p:style>
        <p:txBody>
          <a:bodyPr spcFirstLastPara="0" vert="horz" wrap="square" lIns="496008" tIns="21336" rIns="453336" bIns="21336" numCol="1" spcCol="1270" anchor="ctr" anchorCtr="0">
            <a:noAutofit/>
          </a:bodyPr>
          <a:lstStyle/>
          <a:p>
            <a:pPr marL="0" lvl="0" indent="0" algn="ctr" defTabSz="711200">
              <a:lnSpc>
                <a:spcPct val="90000"/>
              </a:lnSpc>
              <a:spcBef>
                <a:spcPct val="0"/>
              </a:spcBef>
              <a:spcAft>
                <a:spcPct val="35000"/>
              </a:spcAft>
              <a:buNone/>
            </a:pPr>
            <a:r>
              <a:rPr lang="de-DE" sz="1600" b="1" kern="1200" dirty="0">
                <a:solidFill>
                  <a:schemeClr val="bg1"/>
                </a:solidFill>
              </a:rPr>
              <a:t>Final Semester</a:t>
            </a:r>
          </a:p>
        </p:txBody>
      </p:sp>
      <p:sp>
        <p:nvSpPr>
          <p:cNvPr id="17" name="Freihandform: Form 16">
            <a:extLst>
              <a:ext uri="{FF2B5EF4-FFF2-40B4-BE49-F238E27FC236}">
                <a16:creationId xmlns:a16="http://schemas.microsoft.com/office/drawing/2014/main" id="{F6AA270A-BAD6-B188-00AE-B11B712725F4}"/>
              </a:ext>
            </a:extLst>
          </p:cNvPr>
          <p:cNvSpPr/>
          <p:nvPr/>
        </p:nvSpPr>
        <p:spPr>
          <a:xfrm>
            <a:off x="9521438" y="3355288"/>
            <a:ext cx="2017260" cy="724928"/>
          </a:xfrm>
          <a:custGeom>
            <a:avLst/>
            <a:gdLst>
              <a:gd name="connsiteX0" fmla="*/ 0 w 2017260"/>
              <a:gd name="connsiteY0" fmla="*/ 0 h 724928"/>
              <a:gd name="connsiteX1" fmla="*/ 2017260 w 2017260"/>
              <a:gd name="connsiteY1" fmla="*/ 0 h 724928"/>
              <a:gd name="connsiteX2" fmla="*/ 2017260 w 2017260"/>
              <a:gd name="connsiteY2" fmla="*/ 724928 h 724928"/>
              <a:gd name="connsiteX3" fmla="*/ 0 w 2017260"/>
              <a:gd name="connsiteY3" fmla="*/ 724928 h 724928"/>
              <a:gd name="connsiteX4" fmla="*/ 0 w 2017260"/>
              <a:gd name="connsiteY4" fmla="*/ 0 h 724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7260" h="724928">
                <a:moveTo>
                  <a:pt x="0" y="0"/>
                </a:moveTo>
                <a:lnTo>
                  <a:pt x="2017260" y="0"/>
                </a:lnTo>
                <a:lnTo>
                  <a:pt x="2017260" y="724928"/>
                </a:lnTo>
                <a:lnTo>
                  <a:pt x="0" y="72492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85750" lvl="1" indent="-285750" algn="l" defTabSz="711200">
              <a:lnSpc>
                <a:spcPct val="90000"/>
              </a:lnSpc>
              <a:spcBef>
                <a:spcPct val="0"/>
              </a:spcBef>
              <a:spcAft>
                <a:spcPct val="15000"/>
              </a:spcAft>
              <a:buFont typeface="Wingdings" panose="05000000000000000000" pitchFamily="2" charset="2"/>
              <a:buChar char="Ø"/>
            </a:pPr>
            <a:r>
              <a:rPr lang="de-DE" sz="1600" kern="1200" dirty="0" err="1">
                <a:solidFill>
                  <a:schemeClr val="accent5">
                    <a:lumMod val="60000"/>
                    <a:lumOff val="40000"/>
                  </a:schemeClr>
                </a:solidFill>
              </a:rPr>
              <a:t>Master‘s</a:t>
            </a:r>
            <a:r>
              <a:rPr lang="de-DE" sz="1600" kern="1200" dirty="0">
                <a:solidFill>
                  <a:schemeClr val="accent5">
                    <a:lumMod val="60000"/>
                    <a:lumOff val="40000"/>
                  </a:schemeClr>
                </a:solidFill>
              </a:rPr>
              <a:t> Thesis</a:t>
            </a:r>
          </a:p>
        </p:txBody>
      </p:sp>
      <p:pic>
        <p:nvPicPr>
          <p:cNvPr id="8" name="Grafik 7">
            <a:extLst>
              <a:ext uri="{FF2B5EF4-FFF2-40B4-BE49-F238E27FC236}">
                <a16:creationId xmlns:a16="http://schemas.microsoft.com/office/drawing/2014/main" id="{745397B8-25D8-612F-CB73-C392823405D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53300" y="370385"/>
            <a:ext cx="3431385" cy="519277"/>
          </a:xfrm>
          <a:prstGeom prst="rect">
            <a:avLst/>
          </a:prstGeom>
        </p:spPr>
      </p:pic>
      <p:sp>
        <p:nvSpPr>
          <p:cNvPr id="18" name="Freihandform: Form 17">
            <a:extLst>
              <a:ext uri="{FF2B5EF4-FFF2-40B4-BE49-F238E27FC236}">
                <a16:creationId xmlns:a16="http://schemas.microsoft.com/office/drawing/2014/main" id="{FDBC788F-D52B-AC01-E854-81E6753B5903}"/>
              </a:ext>
            </a:extLst>
          </p:cNvPr>
          <p:cNvSpPr/>
          <p:nvPr/>
        </p:nvSpPr>
        <p:spPr>
          <a:xfrm>
            <a:off x="2604710" y="4835043"/>
            <a:ext cx="4808491" cy="724928"/>
          </a:xfrm>
          <a:custGeom>
            <a:avLst/>
            <a:gdLst>
              <a:gd name="connsiteX0" fmla="*/ 0 w 2376554"/>
              <a:gd name="connsiteY0" fmla="*/ 0 h 724928"/>
              <a:gd name="connsiteX1" fmla="*/ 2376554 w 2376554"/>
              <a:gd name="connsiteY1" fmla="*/ 0 h 724928"/>
              <a:gd name="connsiteX2" fmla="*/ 2376554 w 2376554"/>
              <a:gd name="connsiteY2" fmla="*/ 724928 h 724928"/>
              <a:gd name="connsiteX3" fmla="*/ 0 w 2376554"/>
              <a:gd name="connsiteY3" fmla="*/ 724928 h 724928"/>
              <a:gd name="connsiteX4" fmla="*/ 0 w 2376554"/>
              <a:gd name="connsiteY4" fmla="*/ 0 h 724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6554" h="724928">
                <a:moveTo>
                  <a:pt x="0" y="0"/>
                </a:moveTo>
                <a:lnTo>
                  <a:pt x="2376554" y="0"/>
                </a:lnTo>
                <a:lnTo>
                  <a:pt x="2376554" y="724928"/>
                </a:lnTo>
                <a:lnTo>
                  <a:pt x="0" y="72492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85750" lvl="1" indent="-285750" defTabSz="711200">
              <a:lnSpc>
                <a:spcPct val="90000"/>
              </a:lnSpc>
              <a:spcBef>
                <a:spcPct val="0"/>
              </a:spcBef>
              <a:spcAft>
                <a:spcPct val="15000"/>
              </a:spcAft>
              <a:buFont typeface="Wingdings" panose="05000000000000000000" pitchFamily="2" charset="2"/>
              <a:buChar char="v"/>
            </a:pPr>
            <a:r>
              <a:rPr lang="en-US" sz="1600" b="1" dirty="0">
                <a:solidFill>
                  <a:schemeClr val="accent6"/>
                </a:solidFill>
              </a:rPr>
              <a:t>Socializing</a:t>
            </a:r>
            <a:r>
              <a:rPr lang="de-DE" sz="1600" b="1" dirty="0">
                <a:solidFill>
                  <a:schemeClr val="accent6"/>
                </a:solidFill>
              </a:rPr>
              <a:t> and Community Building</a:t>
            </a:r>
          </a:p>
        </p:txBody>
      </p:sp>
      <p:sp>
        <p:nvSpPr>
          <p:cNvPr id="2" name="Ellipse 1">
            <a:extLst>
              <a:ext uri="{FF2B5EF4-FFF2-40B4-BE49-F238E27FC236}">
                <a16:creationId xmlns:a16="http://schemas.microsoft.com/office/drawing/2014/main" id="{9BFEBE66-6239-4904-1202-8AF22C1E4230}"/>
              </a:ext>
            </a:extLst>
          </p:cNvPr>
          <p:cNvSpPr/>
          <p:nvPr/>
        </p:nvSpPr>
        <p:spPr>
          <a:xfrm>
            <a:off x="2369574" y="3798633"/>
            <a:ext cx="2017259" cy="818855"/>
          </a:xfrm>
          <a:prstGeom prst="ellipse">
            <a:avLst/>
          </a:prstGeom>
          <a:noFill/>
          <a:ln w="76200">
            <a:solidFill>
              <a:srgbClr val="FF0000"/>
            </a:solidFill>
          </a:ln>
          <a:effectLst>
            <a:glow rad="177800">
              <a:srgbClr val="FF000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feld 18">
            <a:extLst>
              <a:ext uri="{FF2B5EF4-FFF2-40B4-BE49-F238E27FC236}">
                <a16:creationId xmlns:a16="http://schemas.microsoft.com/office/drawing/2014/main" id="{098C4DF0-5A3E-6705-D994-0BF438D2FCED}"/>
              </a:ext>
            </a:extLst>
          </p:cNvPr>
          <p:cNvSpPr txBox="1"/>
          <p:nvPr/>
        </p:nvSpPr>
        <p:spPr>
          <a:xfrm>
            <a:off x="6289041" y="5232104"/>
            <a:ext cx="5821680" cy="923330"/>
          </a:xfrm>
          <a:prstGeom prst="rect">
            <a:avLst/>
          </a:prstGeom>
          <a:solidFill>
            <a:srgbClr val="0D0D0D">
              <a:alpha val="40000"/>
            </a:srgbClr>
          </a:solidFill>
        </p:spPr>
        <p:txBody>
          <a:bodyPr wrap="square">
            <a:spAutoFit/>
          </a:bodyPr>
          <a:lstStyle/>
          <a:p>
            <a:pPr marL="285750" lvl="1" indent="-285750" algn="l" defTabSz="711200">
              <a:lnSpc>
                <a:spcPct val="90000"/>
              </a:lnSpc>
              <a:spcBef>
                <a:spcPct val="0"/>
              </a:spcBef>
              <a:spcAft>
                <a:spcPct val="15000"/>
              </a:spcAft>
              <a:buFont typeface="Wingdings" panose="05000000000000000000" pitchFamily="2" charset="2"/>
              <a:buChar char="ü"/>
            </a:pPr>
            <a:r>
              <a:rPr lang="en-US" sz="1800" kern="1200" dirty="0">
                <a:solidFill>
                  <a:schemeClr val="accent4">
                    <a:lumMod val="50000"/>
                    <a:lumOff val="50000"/>
                  </a:schemeClr>
                </a:solidFill>
              </a:rPr>
              <a:t>Organized by the Professors (usually via streaming)</a:t>
            </a:r>
          </a:p>
          <a:p>
            <a:pPr marL="285750" lvl="1" indent="-285750" algn="l" defTabSz="711200">
              <a:lnSpc>
                <a:spcPct val="90000"/>
              </a:lnSpc>
              <a:spcBef>
                <a:spcPct val="0"/>
              </a:spcBef>
              <a:spcAft>
                <a:spcPct val="15000"/>
              </a:spcAft>
              <a:buFont typeface="Wingdings" panose="05000000000000000000" pitchFamily="2" charset="2"/>
              <a:buChar char="Ø"/>
            </a:pPr>
            <a:r>
              <a:rPr lang="en-US" dirty="0">
                <a:solidFill>
                  <a:schemeClr val="accent5">
                    <a:lumMod val="60000"/>
                    <a:lumOff val="40000"/>
                  </a:schemeClr>
                </a:solidFill>
              </a:rPr>
              <a:t>Organized by the Various Scientific Working Groups</a:t>
            </a:r>
          </a:p>
          <a:p>
            <a:pPr marL="285750" lvl="1" indent="-285750" defTabSz="711200">
              <a:lnSpc>
                <a:spcPct val="90000"/>
              </a:lnSpc>
              <a:spcBef>
                <a:spcPct val="0"/>
              </a:spcBef>
              <a:spcAft>
                <a:spcPct val="15000"/>
              </a:spcAft>
              <a:buFont typeface="Wingdings" panose="05000000000000000000" pitchFamily="2" charset="2"/>
              <a:buChar char="v"/>
            </a:pPr>
            <a:r>
              <a:rPr lang="de-DE" dirty="0">
                <a:solidFill>
                  <a:schemeClr val="accent6"/>
                </a:solidFill>
              </a:rPr>
              <a:t>Focus </a:t>
            </a:r>
            <a:r>
              <a:rPr lang="de-DE" dirty="0" err="1">
                <a:solidFill>
                  <a:schemeClr val="accent6"/>
                </a:solidFill>
              </a:rPr>
              <a:t>of</a:t>
            </a:r>
            <a:r>
              <a:rPr lang="de-DE" sz="1800" kern="1200" dirty="0">
                <a:solidFill>
                  <a:schemeClr val="accent6"/>
                </a:solidFill>
              </a:rPr>
              <a:t> </a:t>
            </a:r>
            <a:r>
              <a:rPr lang="de-DE" sz="1800" kern="1200" dirty="0" err="1">
                <a:solidFill>
                  <a:schemeClr val="accent6"/>
                </a:solidFill>
              </a:rPr>
              <a:t>digiPhoton</a:t>
            </a:r>
            <a:endParaRPr lang="en-US" sz="1800" kern="1200" noProof="0" dirty="0">
              <a:solidFill>
                <a:schemeClr val="accent5">
                  <a:lumMod val="60000"/>
                  <a:lumOff val="40000"/>
                </a:schemeClr>
              </a:solidFill>
            </a:endParaRPr>
          </a:p>
        </p:txBody>
      </p:sp>
      <p:pic>
        <p:nvPicPr>
          <p:cNvPr id="25" name="Audio 24">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11488738" y="6154738"/>
            <a:ext cx="487362" cy="487362"/>
          </a:xfrm>
          <a:prstGeom prst="rect">
            <a:avLst/>
          </a:prstGeom>
        </p:spPr>
      </p:pic>
    </p:spTree>
    <p:custDataLst>
      <p:tags r:id="rId1"/>
    </p:custDataLst>
    <p:extLst>
      <p:ext uri="{BB962C8B-B14F-4D97-AF65-F5344CB8AC3E}">
        <p14:creationId xmlns:p14="http://schemas.microsoft.com/office/powerpoint/2010/main" val="1041030087"/>
      </p:ext>
    </p:extLst>
  </p:cSld>
  <p:clrMapOvr>
    <a:masterClrMapping/>
  </p:clrMapOvr>
  <mc:AlternateContent xmlns:mc="http://schemas.openxmlformats.org/markup-compatibility/2006" xmlns:p14="http://schemas.microsoft.com/office/powerpoint/2010/main">
    <mc:Choice Requires="p14">
      <p:transition spd="slow" p14:dur="2000" advTm="66124"/>
    </mc:Choice>
    <mc:Fallback xmlns="">
      <p:transition spd="slow" advTm="661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5"/>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1" fill="hold" display="0">
                  <p:stCondLst>
                    <p:cond delay="indefinite"/>
                  </p:stCondLst>
                  <p:endCondLst>
                    <p:cond evt="onStopAudio" delay="0">
                      <p:tgtEl>
                        <p:sldTgt/>
                      </p:tgtEl>
                    </p:cond>
                  </p:endCondLst>
                </p:cTn>
                <p:tgtEl>
                  <p:spTgt spid="25"/>
                </p:tgtEl>
              </p:cMediaNode>
            </p:audio>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10D988B4-38B6-418C-95DA-53324F09C536}"/>
              </a:ext>
            </a:extLst>
          </p:cNvPr>
          <p:cNvSpPr>
            <a:spLocks noGrp="1"/>
          </p:cNvSpPr>
          <p:nvPr>
            <p:ph type="title"/>
          </p:nvPr>
        </p:nvSpPr>
        <p:spPr/>
        <p:txBody>
          <a:bodyPr/>
          <a:lstStyle/>
          <a:p>
            <a:r>
              <a:rPr lang="en-US" dirty="0"/>
              <a:t> 	</a:t>
            </a:r>
          </a:p>
        </p:txBody>
      </p:sp>
      <p:sp>
        <p:nvSpPr>
          <p:cNvPr id="7" name="Textplatzhalter 6">
            <a:extLst>
              <a:ext uri="{FF2B5EF4-FFF2-40B4-BE49-F238E27FC236}">
                <a16:creationId xmlns:a16="http://schemas.microsoft.com/office/drawing/2014/main" id="{D63B1809-E8AE-42BA-AC00-F0FB1D2C006E}"/>
              </a:ext>
            </a:extLst>
          </p:cNvPr>
          <p:cNvSpPr>
            <a:spLocks noGrp="1"/>
          </p:cNvSpPr>
          <p:nvPr>
            <p:ph type="body" sz="quarter" idx="14"/>
          </p:nvPr>
        </p:nvSpPr>
        <p:spPr/>
        <p:txBody>
          <a:bodyPr/>
          <a:lstStyle/>
          <a:p>
            <a:r>
              <a:rPr lang="en-US" dirty="0" err="1"/>
              <a:t>Labcourse</a:t>
            </a:r>
            <a:r>
              <a:rPr lang="en-US" dirty="0"/>
              <a:t> - State before the Digitalization</a:t>
            </a:r>
          </a:p>
        </p:txBody>
      </p:sp>
      <p:pic>
        <p:nvPicPr>
          <p:cNvPr id="14" name="Grafik 13">
            <a:extLst>
              <a:ext uri="{FF2B5EF4-FFF2-40B4-BE49-F238E27FC236}">
                <a16:creationId xmlns:a16="http://schemas.microsoft.com/office/drawing/2014/main" id="{FEBED17F-BC7A-B7B7-AEBD-19EB7EED153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53300" y="370385"/>
            <a:ext cx="3431385" cy="519277"/>
          </a:xfrm>
          <a:prstGeom prst="rect">
            <a:avLst/>
          </a:prstGeom>
        </p:spPr>
      </p:pic>
      <p:sp>
        <p:nvSpPr>
          <p:cNvPr id="3" name="Textfeld 2">
            <a:extLst>
              <a:ext uri="{FF2B5EF4-FFF2-40B4-BE49-F238E27FC236}">
                <a16:creationId xmlns:a16="http://schemas.microsoft.com/office/drawing/2014/main" id="{374109FA-35DC-B1AF-80FB-2A32A680CE45}"/>
              </a:ext>
            </a:extLst>
          </p:cNvPr>
          <p:cNvSpPr txBox="1"/>
          <p:nvPr/>
        </p:nvSpPr>
        <p:spPr>
          <a:xfrm>
            <a:off x="824509" y="1573629"/>
            <a:ext cx="4031225" cy="1477328"/>
          </a:xfrm>
          <a:prstGeom prst="rect">
            <a:avLst/>
          </a:prstGeom>
          <a:solidFill>
            <a:srgbClr val="000000">
              <a:alpha val="60000"/>
            </a:srgbClr>
          </a:solidFill>
        </p:spPr>
        <p:txBody>
          <a:bodyPr wrap="square" rtlCol="0">
            <a:spAutoFit/>
          </a:bodyPr>
          <a:lstStyle/>
          <a:p>
            <a:r>
              <a:rPr lang="en-US" b="1" dirty="0">
                <a:solidFill>
                  <a:schemeClr val="accent1"/>
                </a:solidFill>
              </a:rPr>
              <a:t>Goals of the course</a:t>
            </a:r>
          </a:p>
          <a:p>
            <a:endParaRPr lang="en-US" dirty="0">
              <a:solidFill>
                <a:srgbClr val="FF0000"/>
              </a:solidFill>
            </a:endParaRPr>
          </a:p>
          <a:p>
            <a:pPr marL="285750" indent="-285750">
              <a:buFont typeface="Arial" panose="020B0604020202020204" pitchFamily="34" charset="0"/>
              <a:buChar char="•"/>
            </a:pPr>
            <a:r>
              <a:rPr lang="en-US" dirty="0">
                <a:solidFill>
                  <a:schemeClr val="accent1"/>
                </a:solidFill>
              </a:rPr>
              <a:t>Experimental experience </a:t>
            </a:r>
          </a:p>
          <a:p>
            <a:pPr marL="285750" indent="-285750">
              <a:buFont typeface="Arial" panose="020B0604020202020204" pitchFamily="34" charset="0"/>
              <a:buChar char="•"/>
            </a:pPr>
            <a:r>
              <a:rPr lang="en-US" dirty="0">
                <a:solidFill>
                  <a:schemeClr val="accent1"/>
                </a:solidFill>
              </a:rPr>
              <a:t>Team work experience </a:t>
            </a:r>
          </a:p>
          <a:p>
            <a:pPr marL="285750" indent="-285750">
              <a:buFont typeface="Arial" panose="020B0604020202020204" pitchFamily="34" charset="0"/>
              <a:buChar char="•"/>
            </a:pPr>
            <a:r>
              <a:rPr lang="en-US" dirty="0">
                <a:solidFill>
                  <a:schemeClr val="accent1"/>
                </a:solidFill>
              </a:rPr>
              <a:t>Learn to write a scientific report</a:t>
            </a:r>
          </a:p>
        </p:txBody>
      </p:sp>
      <p:sp>
        <p:nvSpPr>
          <p:cNvPr id="5" name="Textfeld 4">
            <a:extLst>
              <a:ext uri="{FF2B5EF4-FFF2-40B4-BE49-F238E27FC236}">
                <a16:creationId xmlns:a16="http://schemas.microsoft.com/office/drawing/2014/main" id="{245CD1EC-007D-2F6F-B1E9-A3FE91A111AE}"/>
              </a:ext>
            </a:extLst>
          </p:cNvPr>
          <p:cNvSpPr txBox="1"/>
          <p:nvPr/>
        </p:nvSpPr>
        <p:spPr>
          <a:xfrm>
            <a:off x="824509" y="3564782"/>
            <a:ext cx="4326610" cy="2585323"/>
          </a:xfrm>
          <a:prstGeom prst="rect">
            <a:avLst/>
          </a:prstGeom>
          <a:solidFill>
            <a:srgbClr val="000000">
              <a:alpha val="60000"/>
            </a:srgbClr>
          </a:solidFill>
        </p:spPr>
        <p:txBody>
          <a:bodyPr wrap="square" rtlCol="0">
            <a:spAutoFit/>
          </a:bodyPr>
          <a:lstStyle/>
          <a:p>
            <a:r>
              <a:rPr lang="en-US" b="1" dirty="0">
                <a:solidFill>
                  <a:schemeClr val="accent1"/>
                </a:solidFill>
              </a:rPr>
              <a:t>Schedule of the block course</a:t>
            </a:r>
          </a:p>
          <a:p>
            <a:endParaRPr lang="en-US" b="1" dirty="0">
              <a:solidFill>
                <a:schemeClr val="accent1"/>
              </a:solidFill>
            </a:endParaRPr>
          </a:p>
          <a:p>
            <a:pPr marL="285750" indent="-285750">
              <a:buFont typeface="Arial" panose="020B0604020202020204" pitchFamily="34" charset="0"/>
              <a:buChar char="•"/>
            </a:pPr>
            <a:r>
              <a:rPr lang="en-US" dirty="0">
                <a:solidFill>
                  <a:schemeClr val="accent1"/>
                </a:solidFill>
              </a:rPr>
              <a:t>1</a:t>
            </a:r>
            <a:r>
              <a:rPr lang="en-US" baseline="30000" dirty="0">
                <a:solidFill>
                  <a:schemeClr val="accent1"/>
                </a:solidFill>
              </a:rPr>
              <a:t>st</a:t>
            </a:r>
            <a:r>
              <a:rPr lang="en-US" dirty="0">
                <a:solidFill>
                  <a:schemeClr val="accent1"/>
                </a:solidFill>
              </a:rPr>
              <a:t>  day: homework (lab preparation) </a:t>
            </a:r>
            <a:r>
              <a:rPr lang="en-US" i="1" dirty="0">
                <a:solidFill>
                  <a:schemeClr val="accent1"/>
                </a:solidFill>
              </a:rPr>
              <a:t>Investigate the manual and basics</a:t>
            </a:r>
          </a:p>
          <a:p>
            <a:pPr marL="285750" indent="-285750">
              <a:buFont typeface="Arial" panose="020B0604020202020204" pitchFamily="34" charset="0"/>
              <a:buChar char="•"/>
            </a:pPr>
            <a:endParaRPr lang="en-US" dirty="0">
              <a:solidFill>
                <a:schemeClr val="accent1"/>
              </a:solidFill>
            </a:endParaRPr>
          </a:p>
          <a:p>
            <a:pPr marL="285750" indent="-285750">
              <a:buFont typeface="Arial" panose="020B0604020202020204" pitchFamily="34" charset="0"/>
              <a:buChar char="•"/>
            </a:pPr>
            <a:r>
              <a:rPr lang="en-US" dirty="0">
                <a:solidFill>
                  <a:schemeClr val="accent1"/>
                </a:solidFill>
              </a:rPr>
              <a:t>2</a:t>
            </a:r>
            <a:r>
              <a:rPr lang="en-US" baseline="30000" dirty="0">
                <a:solidFill>
                  <a:schemeClr val="accent1"/>
                </a:solidFill>
              </a:rPr>
              <a:t>nd</a:t>
            </a:r>
            <a:r>
              <a:rPr lang="en-US" dirty="0">
                <a:solidFill>
                  <a:schemeClr val="accent1"/>
                </a:solidFill>
              </a:rPr>
              <a:t> day: experiment</a:t>
            </a:r>
            <a:br>
              <a:rPr lang="en-US" dirty="0">
                <a:solidFill>
                  <a:schemeClr val="accent1"/>
                </a:solidFill>
              </a:rPr>
            </a:br>
            <a:r>
              <a:rPr lang="en-US" i="1" dirty="0">
                <a:solidFill>
                  <a:schemeClr val="accent1"/>
                </a:solidFill>
              </a:rPr>
              <a:t>One experiment per day, 4h timeslot</a:t>
            </a:r>
            <a:endParaRPr lang="en-US" dirty="0">
              <a:solidFill>
                <a:schemeClr val="accent1"/>
              </a:solidFill>
            </a:endParaRPr>
          </a:p>
          <a:p>
            <a:endParaRPr lang="en-US" dirty="0">
              <a:solidFill>
                <a:schemeClr val="accent1"/>
              </a:solidFill>
            </a:endParaRPr>
          </a:p>
          <a:p>
            <a:pPr marL="285750" indent="-285750">
              <a:buFont typeface="Arial" panose="020B0604020202020204" pitchFamily="34" charset="0"/>
              <a:buChar char="•"/>
            </a:pPr>
            <a:r>
              <a:rPr lang="en-US" dirty="0">
                <a:solidFill>
                  <a:schemeClr val="accent1"/>
                </a:solidFill>
              </a:rPr>
              <a:t>3</a:t>
            </a:r>
            <a:r>
              <a:rPr lang="en-US" baseline="30000" dirty="0">
                <a:solidFill>
                  <a:schemeClr val="accent1"/>
                </a:solidFill>
              </a:rPr>
              <a:t>rd</a:t>
            </a:r>
            <a:r>
              <a:rPr lang="en-US" dirty="0">
                <a:solidFill>
                  <a:schemeClr val="accent1"/>
                </a:solidFill>
              </a:rPr>
              <a:t> day: homework (lab report)</a:t>
            </a:r>
          </a:p>
        </p:txBody>
      </p:sp>
      <p:sp>
        <p:nvSpPr>
          <p:cNvPr id="17" name="Textfeld 16">
            <a:extLst>
              <a:ext uri="{FF2B5EF4-FFF2-40B4-BE49-F238E27FC236}">
                <a16:creationId xmlns:a16="http://schemas.microsoft.com/office/drawing/2014/main" id="{D74CD97D-D1C6-0048-48A5-164F6A6B9998}"/>
              </a:ext>
            </a:extLst>
          </p:cNvPr>
          <p:cNvSpPr txBox="1"/>
          <p:nvPr/>
        </p:nvSpPr>
        <p:spPr>
          <a:xfrm>
            <a:off x="462988" y="4143736"/>
            <a:ext cx="361522" cy="1754326"/>
          </a:xfrm>
          <a:prstGeom prst="rect">
            <a:avLst/>
          </a:prstGeom>
          <a:solidFill>
            <a:srgbClr val="000000">
              <a:alpha val="60000"/>
            </a:srgbClr>
          </a:solidFill>
        </p:spPr>
        <p:txBody>
          <a:bodyPr wrap="square" rtlCol="0">
            <a:spAutoFit/>
          </a:bodyPr>
          <a:lstStyle/>
          <a:p>
            <a:r>
              <a:rPr lang="en-US" b="1" dirty="0">
                <a:solidFill>
                  <a:schemeClr val="accent1"/>
                </a:solidFill>
              </a:rPr>
              <a:t>R</a:t>
            </a:r>
          </a:p>
          <a:p>
            <a:r>
              <a:rPr lang="en-US" b="1" dirty="0">
                <a:solidFill>
                  <a:schemeClr val="accent1"/>
                </a:solidFill>
              </a:rPr>
              <a:t>E</a:t>
            </a:r>
          </a:p>
          <a:p>
            <a:r>
              <a:rPr lang="en-US" b="1" dirty="0">
                <a:solidFill>
                  <a:schemeClr val="accent1"/>
                </a:solidFill>
              </a:rPr>
              <a:t>P</a:t>
            </a:r>
          </a:p>
          <a:p>
            <a:r>
              <a:rPr lang="en-US" b="1" dirty="0">
                <a:solidFill>
                  <a:schemeClr val="accent1"/>
                </a:solidFill>
              </a:rPr>
              <a:t>E</a:t>
            </a:r>
          </a:p>
          <a:p>
            <a:r>
              <a:rPr lang="en-US" b="1" dirty="0">
                <a:solidFill>
                  <a:schemeClr val="accent1"/>
                </a:solidFill>
              </a:rPr>
              <a:t>A</a:t>
            </a:r>
          </a:p>
          <a:p>
            <a:r>
              <a:rPr lang="en-US" b="1" dirty="0">
                <a:solidFill>
                  <a:schemeClr val="accent1"/>
                </a:solidFill>
              </a:rPr>
              <a:t>T</a:t>
            </a:r>
          </a:p>
        </p:txBody>
      </p:sp>
      <p:sp>
        <p:nvSpPr>
          <p:cNvPr id="18" name="Textfeld 17">
            <a:extLst>
              <a:ext uri="{FF2B5EF4-FFF2-40B4-BE49-F238E27FC236}">
                <a16:creationId xmlns:a16="http://schemas.microsoft.com/office/drawing/2014/main" id="{76FCA13A-5799-636C-FCE9-B95884982419}"/>
              </a:ext>
            </a:extLst>
          </p:cNvPr>
          <p:cNvSpPr txBox="1"/>
          <p:nvPr/>
        </p:nvSpPr>
        <p:spPr>
          <a:xfrm>
            <a:off x="6705600" y="1458213"/>
            <a:ext cx="5389944" cy="3693319"/>
          </a:xfrm>
          <a:prstGeom prst="rect">
            <a:avLst/>
          </a:prstGeom>
          <a:solidFill>
            <a:srgbClr val="000000">
              <a:alpha val="60000"/>
            </a:srgbClr>
          </a:solidFill>
        </p:spPr>
        <p:txBody>
          <a:bodyPr wrap="square" rtlCol="0">
            <a:spAutoFit/>
          </a:bodyPr>
          <a:lstStyle/>
          <a:p>
            <a:r>
              <a:rPr lang="en-US" b="1" dirty="0">
                <a:solidFill>
                  <a:schemeClr val="accent1"/>
                </a:solidFill>
              </a:rPr>
              <a:t>General information about the course</a:t>
            </a:r>
          </a:p>
          <a:p>
            <a:endParaRPr lang="en-US" dirty="0">
              <a:solidFill>
                <a:schemeClr val="accent1"/>
              </a:solidFill>
            </a:endParaRPr>
          </a:p>
          <a:p>
            <a:pPr marL="285750" indent="-285750">
              <a:buFont typeface="Arial" panose="020B0604020202020204" pitchFamily="34" charset="0"/>
              <a:buChar char="•"/>
            </a:pPr>
            <a:r>
              <a:rPr lang="en-US" dirty="0">
                <a:solidFill>
                  <a:schemeClr val="accent1"/>
                </a:solidFill>
              </a:rPr>
              <a:t>8 experiments are scheduled</a:t>
            </a:r>
          </a:p>
          <a:p>
            <a:endParaRPr lang="en-US" dirty="0">
              <a:solidFill>
                <a:schemeClr val="accent1"/>
              </a:solidFill>
            </a:endParaRPr>
          </a:p>
          <a:p>
            <a:pPr marL="285750" indent="-285750">
              <a:buFont typeface="Arial" panose="020B0604020202020204" pitchFamily="34" charset="0"/>
              <a:buChar char="•"/>
            </a:pPr>
            <a:r>
              <a:rPr lang="en-US" dirty="0">
                <a:solidFill>
                  <a:schemeClr val="accent1"/>
                </a:solidFill>
              </a:rPr>
              <a:t>Group of two students (randomly assigned)</a:t>
            </a:r>
          </a:p>
          <a:p>
            <a:pPr marL="285750" indent="-285750">
              <a:buFont typeface="Arial" panose="020B0604020202020204" pitchFamily="34" charset="0"/>
              <a:buChar char="•"/>
            </a:pPr>
            <a:endParaRPr lang="en-US" dirty="0">
              <a:solidFill>
                <a:schemeClr val="accent1"/>
              </a:solidFill>
            </a:endParaRPr>
          </a:p>
          <a:p>
            <a:pPr marL="285750" indent="-285750">
              <a:buFont typeface="Arial" panose="020B0604020202020204" pitchFamily="34" charset="0"/>
              <a:buChar char="•"/>
            </a:pPr>
            <a:endParaRPr lang="en-US" dirty="0">
              <a:solidFill>
                <a:schemeClr val="accent1"/>
              </a:solidFill>
            </a:endParaRPr>
          </a:p>
          <a:p>
            <a:pPr marL="285750" indent="-285750">
              <a:buFont typeface="Arial" panose="020B0604020202020204" pitchFamily="34" charset="0"/>
              <a:buChar char="•"/>
            </a:pPr>
            <a:r>
              <a:rPr lang="en-US" dirty="0">
                <a:solidFill>
                  <a:schemeClr val="accent1"/>
                </a:solidFill>
              </a:rPr>
              <a:t>After collecting experience and data</a:t>
            </a:r>
          </a:p>
          <a:p>
            <a:pPr marL="742950" lvl="1" indent="-285750">
              <a:buFont typeface="Wingdings" panose="05000000000000000000" pitchFamily="2" charset="2"/>
              <a:buChar char="Ø"/>
            </a:pPr>
            <a:r>
              <a:rPr lang="en-US" dirty="0">
                <a:solidFill>
                  <a:schemeClr val="accent1"/>
                </a:solidFill>
              </a:rPr>
              <a:t>Elaboration of a joint report</a:t>
            </a:r>
          </a:p>
          <a:p>
            <a:pPr lvl="1"/>
            <a:endParaRPr lang="en-US" dirty="0">
              <a:solidFill>
                <a:schemeClr val="accent1"/>
              </a:solidFill>
            </a:endParaRPr>
          </a:p>
          <a:p>
            <a:pPr lvl="1"/>
            <a:endParaRPr lang="en-US" dirty="0">
              <a:solidFill>
                <a:schemeClr val="accent1"/>
              </a:solidFill>
            </a:endParaRPr>
          </a:p>
          <a:p>
            <a:pPr marL="285750" indent="-285750">
              <a:buFont typeface="Arial" panose="020B0604020202020204" pitchFamily="34" charset="0"/>
              <a:buChar char="•"/>
            </a:pPr>
            <a:r>
              <a:rPr lang="en-US" dirty="0">
                <a:solidFill>
                  <a:schemeClr val="accent1"/>
                </a:solidFill>
              </a:rPr>
              <a:t>Grades are given for the experimental part (preliminary talk, lab) and the report</a:t>
            </a:r>
          </a:p>
        </p:txBody>
      </p:sp>
      <p:pic>
        <p:nvPicPr>
          <p:cNvPr id="13" name="Audio 12">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11488738" y="6154738"/>
            <a:ext cx="487362" cy="487362"/>
          </a:xfrm>
          <a:prstGeom prst="rect">
            <a:avLst/>
          </a:prstGeom>
        </p:spPr>
      </p:pic>
    </p:spTree>
    <p:custDataLst>
      <p:tags r:id="rId1"/>
    </p:custDataLst>
    <p:extLst>
      <p:ext uri="{BB962C8B-B14F-4D97-AF65-F5344CB8AC3E}">
        <p14:creationId xmlns:p14="http://schemas.microsoft.com/office/powerpoint/2010/main" val="265412410"/>
      </p:ext>
    </p:extLst>
  </p:cSld>
  <p:clrMapOvr>
    <a:masterClrMapping/>
  </p:clrMapOvr>
  <mc:AlternateContent xmlns:mc="http://schemas.openxmlformats.org/markup-compatibility/2006" xmlns:p14="http://schemas.microsoft.com/office/powerpoint/2010/main">
    <mc:Choice Requires="p14">
      <p:transition spd="slow" p14:dur="2000" advTm="60713"/>
    </mc:Choice>
    <mc:Fallback xmlns="">
      <p:transition spd="slow" advTm="60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7" fill="hold" display="0">
                  <p:stCondLst>
                    <p:cond delay="indefinite"/>
                  </p:stCondLst>
                  <p:endCondLst>
                    <p:cond evt="onStopAudio" delay="0">
                      <p:tgtEl>
                        <p:sldTgt/>
                      </p:tgtEl>
                    </p:cond>
                  </p:endCondLst>
                </p:cTn>
                <p:tgtEl>
                  <p:spTgt spid="13"/>
                </p:tgtEl>
              </p:cMediaNode>
            </p:audio>
          </p:childTnLst>
        </p:cTn>
      </p:par>
    </p:tnLst>
    <p:bldLst>
      <p:bldP spid="5" grpId="0" animBg="1"/>
      <p:bldP spid="17"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10D988B4-38B6-418C-95DA-53324F09C536}"/>
              </a:ext>
            </a:extLst>
          </p:cNvPr>
          <p:cNvSpPr>
            <a:spLocks noGrp="1"/>
          </p:cNvSpPr>
          <p:nvPr>
            <p:ph type="title"/>
          </p:nvPr>
        </p:nvSpPr>
        <p:spPr/>
        <p:txBody>
          <a:bodyPr/>
          <a:lstStyle/>
          <a:p>
            <a:r>
              <a:rPr lang="en-US" dirty="0"/>
              <a:t> 	</a:t>
            </a:r>
          </a:p>
        </p:txBody>
      </p:sp>
      <p:sp>
        <p:nvSpPr>
          <p:cNvPr id="7" name="Textplatzhalter 6">
            <a:extLst>
              <a:ext uri="{FF2B5EF4-FFF2-40B4-BE49-F238E27FC236}">
                <a16:creationId xmlns:a16="http://schemas.microsoft.com/office/drawing/2014/main" id="{D63B1809-E8AE-42BA-AC00-F0FB1D2C006E}"/>
              </a:ext>
            </a:extLst>
          </p:cNvPr>
          <p:cNvSpPr>
            <a:spLocks noGrp="1"/>
          </p:cNvSpPr>
          <p:nvPr>
            <p:ph type="body" sz="quarter" idx="14"/>
          </p:nvPr>
        </p:nvSpPr>
        <p:spPr/>
        <p:txBody>
          <a:bodyPr/>
          <a:lstStyle/>
          <a:p>
            <a:r>
              <a:rPr lang="en-US" dirty="0" err="1"/>
              <a:t>Labcourse</a:t>
            </a:r>
            <a:r>
              <a:rPr lang="en-US" dirty="0"/>
              <a:t> - State after the </a:t>
            </a:r>
            <a:r>
              <a:rPr lang="en-US" dirty="0">
                <a:solidFill>
                  <a:schemeClr val="accent6"/>
                </a:solidFill>
              </a:rPr>
              <a:t>Digitalization</a:t>
            </a:r>
          </a:p>
        </p:txBody>
      </p:sp>
      <p:pic>
        <p:nvPicPr>
          <p:cNvPr id="14" name="Grafik 13">
            <a:extLst>
              <a:ext uri="{FF2B5EF4-FFF2-40B4-BE49-F238E27FC236}">
                <a16:creationId xmlns:a16="http://schemas.microsoft.com/office/drawing/2014/main" id="{FEBED17F-BC7A-B7B7-AEBD-19EB7EED153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53300" y="370385"/>
            <a:ext cx="3431385" cy="519277"/>
          </a:xfrm>
          <a:prstGeom prst="rect">
            <a:avLst/>
          </a:prstGeom>
        </p:spPr>
      </p:pic>
      <p:sp>
        <p:nvSpPr>
          <p:cNvPr id="2" name="Textfeld 1">
            <a:extLst>
              <a:ext uri="{FF2B5EF4-FFF2-40B4-BE49-F238E27FC236}">
                <a16:creationId xmlns:a16="http://schemas.microsoft.com/office/drawing/2014/main" id="{8E5A5043-D6F4-61B4-E4D8-56099EE3D629}"/>
              </a:ext>
            </a:extLst>
          </p:cNvPr>
          <p:cNvSpPr txBox="1"/>
          <p:nvPr/>
        </p:nvSpPr>
        <p:spPr>
          <a:xfrm>
            <a:off x="6705600" y="1458213"/>
            <a:ext cx="5389944" cy="3693319"/>
          </a:xfrm>
          <a:prstGeom prst="rect">
            <a:avLst/>
          </a:prstGeom>
          <a:solidFill>
            <a:srgbClr val="000000">
              <a:alpha val="60000"/>
            </a:srgbClr>
          </a:solidFill>
        </p:spPr>
        <p:txBody>
          <a:bodyPr wrap="square" rtlCol="0">
            <a:spAutoFit/>
          </a:bodyPr>
          <a:lstStyle/>
          <a:p>
            <a:r>
              <a:rPr lang="en-US" b="1" dirty="0">
                <a:solidFill>
                  <a:schemeClr val="accent1"/>
                </a:solidFill>
              </a:rPr>
              <a:t>General information about the course</a:t>
            </a:r>
          </a:p>
          <a:p>
            <a:endParaRPr lang="en-US" dirty="0">
              <a:solidFill>
                <a:schemeClr val="accent1"/>
              </a:solidFill>
            </a:endParaRPr>
          </a:p>
          <a:p>
            <a:pPr marL="285750" indent="-285750">
              <a:buFont typeface="Arial" panose="020B0604020202020204" pitchFamily="34" charset="0"/>
              <a:buChar char="•"/>
            </a:pPr>
            <a:r>
              <a:rPr lang="en-US" dirty="0">
                <a:solidFill>
                  <a:schemeClr val="accent1"/>
                </a:solidFill>
              </a:rPr>
              <a:t>8 experiments are scheduled</a:t>
            </a:r>
          </a:p>
          <a:p>
            <a:endParaRPr lang="en-US" dirty="0">
              <a:solidFill>
                <a:schemeClr val="accent1"/>
              </a:solidFill>
            </a:endParaRPr>
          </a:p>
          <a:p>
            <a:pPr marL="285750" indent="-285750">
              <a:buFont typeface="Arial" panose="020B0604020202020204" pitchFamily="34" charset="0"/>
              <a:buChar char="•"/>
            </a:pPr>
            <a:r>
              <a:rPr lang="en-US" dirty="0">
                <a:solidFill>
                  <a:schemeClr val="accent1"/>
                </a:solidFill>
              </a:rPr>
              <a:t>Group of two students (randomly put together)</a:t>
            </a:r>
          </a:p>
          <a:p>
            <a:pPr marL="285750" indent="-285750">
              <a:buFont typeface="Arial" panose="020B0604020202020204" pitchFamily="34" charset="0"/>
              <a:buChar char="•"/>
            </a:pPr>
            <a:endParaRPr lang="en-US" dirty="0">
              <a:solidFill>
                <a:schemeClr val="accent1"/>
              </a:solidFill>
            </a:endParaRPr>
          </a:p>
          <a:p>
            <a:pPr marL="285750" indent="-285750">
              <a:buFont typeface="Arial" panose="020B0604020202020204" pitchFamily="34" charset="0"/>
              <a:buChar char="•"/>
            </a:pPr>
            <a:endParaRPr lang="en-US" dirty="0">
              <a:solidFill>
                <a:schemeClr val="accent1"/>
              </a:solidFill>
            </a:endParaRPr>
          </a:p>
          <a:p>
            <a:pPr marL="285750" indent="-285750">
              <a:buFont typeface="Arial" panose="020B0604020202020204" pitchFamily="34" charset="0"/>
              <a:buChar char="•"/>
            </a:pPr>
            <a:r>
              <a:rPr lang="en-US" dirty="0">
                <a:solidFill>
                  <a:schemeClr val="accent1"/>
                </a:solidFill>
              </a:rPr>
              <a:t>After collecting experience and data</a:t>
            </a:r>
          </a:p>
          <a:p>
            <a:pPr marL="742950" lvl="1" indent="-285750">
              <a:buFont typeface="Wingdings" panose="05000000000000000000" pitchFamily="2" charset="2"/>
              <a:buChar char="Ø"/>
            </a:pPr>
            <a:r>
              <a:rPr lang="en-US" dirty="0">
                <a:solidFill>
                  <a:schemeClr val="accent1"/>
                </a:solidFill>
              </a:rPr>
              <a:t>Elaboration of a joint report</a:t>
            </a:r>
          </a:p>
          <a:p>
            <a:pPr lvl="1"/>
            <a:endParaRPr lang="en-US" dirty="0">
              <a:solidFill>
                <a:schemeClr val="accent1"/>
              </a:solidFill>
            </a:endParaRPr>
          </a:p>
          <a:p>
            <a:pPr lvl="1"/>
            <a:endParaRPr lang="en-US" dirty="0">
              <a:solidFill>
                <a:schemeClr val="accent1"/>
              </a:solidFill>
            </a:endParaRPr>
          </a:p>
          <a:p>
            <a:pPr marL="285750" indent="-285750">
              <a:buFont typeface="Arial" panose="020B0604020202020204" pitchFamily="34" charset="0"/>
              <a:buChar char="•"/>
            </a:pPr>
            <a:r>
              <a:rPr lang="en-US" dirty="0">
                <a:solidFill>
                  <a:schemeClr val="accent1"/>
                </a:solidFill>
              </a:rPr>
              <a:t>Grades are given for the experimental part (preliminary talk, lab) and the report</a:t>
            </a:r>
          </a:p>
        </p:txBody>
      </p:sp>
      <p:sp>
        <p:nvSpPr>
          <p:cNvPr id="3" name="Textfeld 2">
            <a:extLst>
              <a:ext uri="{FF2B5EF4-FFF2-40B4-BE49-F238E27FC236}">
                <a16:creationId xmlns:a16="http://schemas.microsoft.com/office/drawing/2014/main" id="{374109FA-35DC-B1AF-80FB-2A32A680CE45}"/>
              </a:ext>
            </a:extLst>
          </p:cNvPr>
          <p:cNvSpPr txBox="1"/>
          <p:nvPr/>
        </p:nvSpPr>
        <p:spPr>
          <a:xfrm>
            <a:off x="824509" y="1573629"/>
            <a:ext cx="4031225" cy="1477328"/>
          </a:xfrm>
          <a:prstGeom prst="rect">
            <a:avLst/>
          </a:prstGeom>
          <a:solidFill>
            <a:srgbClr val="000000">
              <a:alpha val="60000"/>
            </a:srgbClr>
          </a:solidFill>
        </p:spPr>
        <p:txBody>
          <a:bodyPr wrap="square" rtlCol="0">
            <a:spAutoFit/>
          </a:bodyPr>
          <a:lstStyle/>
          <a:p>
            <a:r>
              <a:rPr lang="en-US" b="1" dirty="0">
                <a:solidFill>
                  <a:schemeClr val="accent1"/>
                </a:solidFill>
              </a:rPr>
              <a:t>Goals of the course</a:t>
            </a:r>
          </a:p>
          <a:p>
            <a:endParaRPr lang="en-US" dirty="0">
              <a:solidFill>
                <a:srgbClr val="FF0000"/>
              </a:solidFill>
            </a:endParaRPr>
          </a:p>
          <a:p>
            <a:pPr marL="285750" indent="-285750">
              <a:buFont typeface="Arial" panose="020B0604020202020204" pitchFamily="34" charset="0"/>
              <a:buChar char="•"/>
            </a:pPr>
            <a:r>
              <a:rPr lang="en-US" dirty="0">
                <a:solidFill>
                  <a:schemeClr val="accent1"/>
                </a:solidFill>
              </a:rPr>
              <a:t>Experimental experience </a:t>
            </a:r>
          </a:p>
          <a:p>
            <a:pPr marL="285750" indent="-285750">
              <a:buFont typeface="Arial" panose="020B0604020202020204" pitchFamily="34" charset="0"/>
              <a:buChar char="•"/>
            </a:pPr>
            <a:r>
              <a:rPr lang="en-US" dirty="0">
                <a:solidFill>
                  <a:schemeClr val="accent1"/>
                </a:solidFill>
              </a:rPr>
              <a:t>Team work experience </a:t>
            </a:r>
          </a:p>
          <a:p>
            <a:pPr marL="285750" indent="-285750">
              <a:buFont typeface="Arial" panose="020B0604020202020204" pitchFamily="34" charset="0"/>
              <a:buChar char="•"/>
            </a:pPr>
            <a:r>
              <a:rPr lang="en-US" dirty="0">
                <a:solidFill>
                  <a:schemeClr val="accent1"/>
                </a:solidFill>
              </a:rPr>
              <a:t>Learn to write a scientific report</a:t>
            </a:r>
          </a:p>
        </p:txBody>
      </p:sp>
      <p:sp>
        <p:nvSpPr>
          <p:cNvPr id="5" name="Textfeld 4">
            <a:extLst>
              <a:ext uri="{FF2B5EF4-FFF2-40B4-BE49-F238E27FC236}">
                <a16:creationId xmlns:a16="http://schemas.microsoft.com/office/drawing/2014/main" id="{245CD1EC-007D-2F6F-B1E9-A3FE91A111AE}"/>
              </a:ext>
            </a:extLst>
          </p:cNvPr>
          <p:cNvSpPr txBox="1"/>
          <p:nvPr/>
        </p:nvSpPr>
        <p:spPr>
          <a:xfrm>
            <a:off x="824509" y="3564782"/>
            <a:ext cx="4326610" cy="2585323"/>
          </a:xfrm>
          <a:prstGeom prst="rect">
            <a:avLst/>
          </a:prstGeom>
          <a:solidFill>
            <a:srgbClr val="000000">
              <a:alpha val="60000"/>
            </a:srgbClr>
          </a:solidFill>
        </p:spPr>
        <p:txBody>
          <a:bodyPr wrap="square" rtlCol="0">
            <a:spAutoFit/>
          </a:bodyPr>
          <a:lstStyle/>
          <a:p>
            <a:r>
              <a:rPr lang="en-US" b="1" dirty="0">
                <a:solidFill>
                  <a:schemeClr val="accent1"/>
                </a:solidFill>
              </a:rPr>
              <a:t>Schedule of the block course</a:t>
            </a:r>
          </a:p>
          <a:p>
            <a:endParaRPr lang="en-US" b="1" dirty="0">
              <a:solidFill>
                <a:schemeClr val="accent1"/>
              </a:solidFill>
            </a:endParaRPr>
          </a:p>
          <a:p>
            <a:pPr marL="285750" indent="-285750">
              <a:buFont typeface="Arial" panose="020B0604020202020204" pitchFamily="34" charset="0"/>
              <a:buChar char="•"/>
            </a:pPr>
            <a:r>
              <a:rPr lang="en-US" dirty="0">
                <a:solidFill>
                  <a:schemeClr val="accent1"/>
                </a:solidFill>
              </a:rPr>
              <a:t>1</a:t>
            </a:r>
            <a:r>
              <a:rPr lang="en-US" baseline="30000" dirty="0">
                <a:solidFill>
                  <a:schemeClr val="accent1"/>
                </a:solidFill>
              </a:rPr>
              <a:t>st</a:t>
            </a:r>
            <a:r>
              <a:rPr lang="en-US" dirty="0">
                <a:solidFill>
                  <a:schemeClr val="accent1"/>
                </a:solidFill>
              </a:rPr>
              <a:t>  day: homework (lab preparation) </a:t>
            </a:r>
            <a:r>
              <a:rPr lang="en-US" i="1" dirty="0">
                <a:solidFill>
                  <a:schemeClr val="accent1"/>
                </a:solidFill>
              </a:rPr>
              <a:t>Investigate the manual and basics</a:t>
            </a:r>
          </a:p>
          <a:p>
            <a:pPr marL="285750" indent="-285750">
              <a:buFont typeface="Arial" panose="020B0604020202020204" pitchFamily="34" charset="0"/>
              <a:buChar char="•"/>
            </a:pPr>
            <a:endParaRPr lang="en-US" dirty="0">
              <a:solidFill>
                <a:schemeClr val="accent1"/>
              </a:solidFill>
            </a:endParaRPr>
          </a:p>
          <a:p>
            <a:pPr marL="285750" indent="-285750">
              <a:buFont typeface="Arial" panose="020B0604020202020204" pitchFamily="34" charset="0"/>
              <a:buChar char="•"/>
            </a:pPr>
            <a:r>
              <a:rPr lang="en-US" dirty="0">
                <a:solidFill>
                  <a:schemeClr val="accent1"/>
                </a:solidFill>
              </a:rPr>
              <a:t>2</a:t>
            </a:r>
            <a:r>
              <a:rPr lang="en-US" baseline="30000" dirty="0">
                <a:solidFill>
                  <a:schemeClr val="accent1"/>
                </a:solidFill>
              </a:rPr>
              <a:t>nd</a:t>
            </a:r>
            <a:r>
              <a:rPr lang="en-US" dirty="0">
                <a:solidFill>
                  <a:schemeClr val="accent1"/>
                </a:solidFill>
              </a:rPr>
              <a:t> day: experiment</a:t>
            </a:r>
            <a:br>
              <a:rPr lang="en-US" dirty="0">
                <a:solidFill>
                  <a:schemeClr val="accent1"/>
                </a:solidFill>
              </a:rPr>
            </a:br>
            <a:r>
              <a:rPr lang="en-US" i="1" dirty="0">
                <a:solidFill>
                  <a:schemeClr val="accent1"/>
                </a:solidFill>
              </a:rPr>
              <a:t>One experiment per day, 4h timeslot</a:t>
            </a:r>
            <a:endParaRPr lang="en-US" dirty="0">
              <a:solidFill>
                <a:schemeClr val="accent1"/>
              </a:solidFill>
            </a:endParaRPr>
          </a:p>
          <a:p>
            <a:endParaRPr lang="en-US" dirty="0">
              <a:solidFill>
                <a:schemeClr val="accent1"/>
              </a:solidFill>
            </a:endParaRPr>
          </a:p>
          <a:p>
            <a:pPr marL="285750" indent="-285750">
              <a:buFont typeface="Arial" panose="020B0604020202020204" pitchFamily="34" charset="0"/>
              <a:buChar char="•"/>
            </a:pPr>
            <a:r>
              <a:rPr lang="en-US" dirty="0">
                <a:solidFill>
                  <a:schemeClr val="accent1"/>
                </a:solidFill>
              </a:rPr>
              <a:t>3</a:t>
            </a:r>
            <a:r>
              <a:rPr lang="en-US" baseline="30000" dirty="0">
                <a:solidFill>
                  <a:schemeClr val="accent1"/>
                </a:solidFill>
              </a:rPr>
              <a:t>rd</a:t>
            </a:r>
            <a:r>
              <a:rPr lang="en-US" dirty="0">
                <a:solidFill>
                  <a:schemeClr val="accent1"/>
                </a:solidFill>
              </a:rPr>
              <a:t> day: homework (lab report)</a:t>
            </a:r>
          </a:p>
        </p:txBody>
      </p:sp>
      <p:sp>
        <p:nvSpPr>
          <p:cNvPr id="17" name="Textfeld 16">
            <a:extLst>
              <a:ext uri="{FF2B5EF4-FFF2-40B4-BE49-F238E27FC236}">
                <a16:creationId xmlns:a16="http://schemas.microsoft.com/office/drawing/2014/main" id="{D74CD97D-D1C6-0048-48A5-164F6A6B9998}"/>
              </a:ext>
            </a:extLst>
          </p:cNvPr>
          <p:cNvSpPr txBox="1"/>
          <p:nvPr/>
        </p:nvSpPr>
        <p:spPr>
          <a:xfrm>
            <a:off x="462988" y="4143736"/>
            <a:ext cx="361522" cy="1754326"/>
          </a:xfrm>
          <a:prstGeom prst="rect">
            <a:avLst/>
          </a:prstGeom>
          <a:solidFill>
            <a:srgbClr val="000000">
              <a:alpha val="60000"/>
            </a:srgbClr>
          </a:solidFill>
        </p:spPr>
        <p:txBody>
          <a:bodyPr wrap="square" rtlCol="0">
            <a:spAutoFit/>
          </a:bodyPr>
          <a:lstStyle/>
          <a:p>
            <a:r>
              <a:rPr lang="en-US" b="1" dirty="0">
                <a:solidFill>
                  <a:schemeClr val="accent1"/>
                </a:solidFill>
              </a:rPr>
              <a:t>R</a:t>
            </a:r>
          </a:p>
          <a:p>
            <a:r>
              <a:rPr lang="en-US" b="1" dirty="0">
                <a:solidFill>
                  <a:schemeClr val="accent1"/>
                </a:solidFill>
              </a:rPr>
              <a:t>E</a:t>
            </a:r>
          </a:p>
          <a:p>
            <a:r>
              <a:rPr lang="en-US" b="1" dirty="0">
                <a:solidFill>
                  <a:schemeClr val="accent1"/>
                </a:solidFill>
              </a:rPr>
              <a:t>P</a:t>
            </a:r>
          </a:p>
          <a:p>
            <a:r>
              <a:rPr lang="en-US" b="1" dirty="0">
                <a:solidFill>
                  <a:schemeClr val="accent1"/>
                </a:solidFill>
              </a:rPr>
              <a:t>E</a:t>
            </a:r>
          </a:p>
          <a:p>
            <a:r>
              <a:rPr lang="en-US" b="1" dirty="0">
                <a:solidFill>
                  <a:schemeClr val="accent1"/>
                </a:solidFill>
              </a:rPr>
              <a:t>A</a:t>
            </a:r>
          </a:p>
          <a:p>
            <a:r>
              <a:rPr lang="en-US" b="1" dirty="0">
                <a:solidFill>
                  <a:schemeClr val="accent1"/>
                </a:solidFill>
              </a:rPr>
              <a:t>T</a:t>
            </a:r>
          </a:p>
        </p:txBody>
      </p:sp>
      <p:sp>
        <p:nvSpPr>
          <p:cNvPr id="6" name="Textfeld 5">
            <a:extLst>
              <a:ext uri="{FF2B5EF4-FFF2-40B4-BE49-F238E27FC236}">
                <a16:creationId xmlns:a16="http://schemas.microsoft.com/office/drawing/2014/main" id="{971176A8-90C8-365E-3523-B02BF4BC07DB}"/>
              </a:ext>
            </a:extLst>
          </p:cNvPr>
          <p:cNvSpPr txBox="1"/>
          <p:nvPr/>
        </p:nvSpPr>
        <p:spPr>
          <a:xfrm>
            <a:off x="3899545" y="4617131"/>
            <a:ext cx="3281268" cy="369332"/>
          </a:xfrm>
          <a:prstGeom prst="rect">
            <a:avLst/>
          </a:prstGeom>
          <a:noFill/>
        </p:spPr>
        <p:txBody>
          <a:bodyPr wrap="square" rtlCol="0">
            <a:spAutoFit/>
          </a:bodyPr>
          <a:lstStyle/>
          <a:p>
            <a:r>
              <a:rPr lang="en-US" b="1" dirty="0">
                <a:solidFill>
                  <a:schemeClr val="accent6"/>
                </a:solidFill>
              </a:rPr>
              <a:t>provided via Moodle</a:t>
            </a:r>
          </a:p>
        </p:txBody>
      </p:sp>
      <p:sp>
        <p:nvSpPr>
          <p:cNvPr id="10" name="Textfeld 9">
            <a:extLst>
              <a:ext uri="{FF2B5EF4-FFF2-40B4-BE49-F238E27FC236}">
                <a16:creationId xmlns:a16="http://schemas.microsoft.com/office/drawing/2014/main" id="{1456009A-4800-3CF8-4372-AA457FCAA092}"/>
              </a:ext>
            </a:extLst>
          </p:cNvPr>
          <p:cNvSpPr txBox="1"/>
          <p:nvPr/>
        </p:nvSpPr>
        <p:spPr>
          <a:xfrm>
            <a:off x="4257053" y="5769198"/>
            <a:ext cx="3139170" cy="369332"/>
          </a:xfrm>
          <a:prstGeom prst="rect">
            <a:avLst/>
          </a:prstGeom>
          <a:noFill/>
        </p:spPr>
        <p:txBody>
          <a:bodyPr wrap="square" rtlCol="0">
            <a:spAutoFit/>
          </a:bodyPr>
          <a:lstStyle/>
          <a:p>
            <a:r>
              <a:rPr lang="en-US" b="1" dirty="0">
                <a:solidFill>
                  <a:schemeClr val="accent6"/>
                </a:solidFill>
              </a:rPr>
              <a:t>submission via Moodle</a:t>
            </a:r>
          </a:p>
        </p:txBody>
      </p:sp>
      <p:sp>
        <p:nvSpPr>
          <p:cNvPr id="11" name="Textfeld 10">
            <a:extLst>
              <a:ext uri="{FF2B5EF4-FFF2-40B4-BE49-F238E27FC236}">
                <a16:creationId xmlns:a16="http://schemas.microsoft.com/office/drawing/2014/main" id="{5E5793A7-D7E6-3C92-3FAC-C21C8E2A60CA}"/>
              </a:ext>
            </a:extLst>
          </p:cNvPr>
          <p:cNvSpPr txBox="1"/>
          <p:nvPr/>
        </p:nvSpPr>
        <p:spPr>
          <a:xfrm>
            <a:off x="7005513" y="2841431"/>
            <a:ext cx="3281268" cy="369332"/>
          </a:xfrm>
          <a:prstGeom prst="rect">
            <a:avLst/>
          </a:prstGeom>
          <a:noFill/>
        </p:spPr>
        <p:txBody>
          <a:bodyPr wrap="square" rtlCol="0">
            <a:spAutoFit/>
          </a:bodyPr>
          <a:lstStyle/>
          <a:p>
            <a:r>
              <a:rPr lang="en-US" b="1" dirty="0">
                <a:solidFill>
                  <a:schemeClr val="accent6"/>
                </a:solidFill>
              </a:rPr>
              <a:t>and one online student </a:t>
            </a:r>
          </a:p>
        </p:txBody>
      </p:sp>
      <p:sp>
        <p:nvSpPr>
          <p:cNvPr id="12" name="Textfeld 11">
            <a:extLst>
              <a:ext uri="{FF2B5EF4-FFF2-40B4-BE49-F238E27FC236}">
                <a16:creationId xmlns:a16="http://schemas.microsoft.com/office/drawing/2014/main" id="{835EDB50-B9FE-F8A4-DEBD-190CE7DEFB4C}"/>
              </a:ext>
            </a:extLst>
          </p:cNvPr>
          <p:cNvSpPr txBox="1"/>
          <p:nvPr/>
        </p:nvSpPr>
        <p:spPr>
          <a:xfrm>
            <a:off x="7000984" y="3936923"/>
            <a:ext cx="5191015" cy="369332"/>
          </a:xfrm>
          <a:prstGeom prst="rect">
            <a:avLst/>
          </a:prstGeom>
          <a:noFill/>
        </p:spPr>
        <p:txBody>
          <a:bodyPr wrap="square" rtlCol="0">
            <a:spAutoFit/>
          </a:bodyPr>
          <a:lstStyle/>
          <a:p>
            <a:r>
              <a:rPr lang="en-US" b="1" dirty="0">
                <a:solidFill>
                  <a:schemeClr val="accent6"/>
                </a:solidFill>
              </a:rPr>
              <a:t>using tools like </a:t>
            </a:r>
            <a:r>
              <a:rPr lang="en-US" b="1" dirty="0" err="1">
                <a:solidFill>
                  <a:schemeClr val="accent6"/>
                </a:solidFill>
              </a:rPr>
              <a:t>Gather.town</a:t>
            </a:r>
            <a:r>
              <a:rPr lang="en-US" b="1" dirty="0">
                <a:solidFill>
                  <a:schemeClr val="accent6"/>
                </a:solidFill>
              </a:rPr>
              <a:t>, ZOOM, Discord</a:t>
            </a:r>
          </a:p>
        </p:txBody>
      </p:sp>
      <p:sp>
        <p:nvSpPr>
          <p:cNvPr id="13" name="Ellipse 12">
            <a:extLst>
              <a:ext uri="{FF2B5EF4-FFF2-40B4-BE49-F238E27FC236}">
                <a16:creationId xmlns:a16="http://schemas.microsoft.com/office/drawing/2014/main" id="{42E77A4B-E31C-00CB-FC43-40700306FA8B}"/>
              </a:ext>
            </a:extLst>
          </p:cNvPr>
          <p:cNvSpPr/>
          <p:nvPr/>
        </p:nvSpPr>
        <p:spPr>
          <a:xfrm>
            <a:off x="6377651" y="2324733"/>
            <a:ext cx="5717893" cy="1086015"/>
          </a:xfrm>
          <a:prstGeom prst="ellipse">
            <a:avLst/>
          </a:prstGeom>
          <a:noFill/>
          <a:ln w="76200">
            <a:solidFill>
              <a:srgbClr val="FF0000"/>
            </a:solidFill>
          </a:ln>
          <a:effectLst>
            <a:glow rad="177800">
              <a:srgbClr val="FF000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Audio 14">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11488738" y="6154738"/>
            <a:ext cx="487362" cy="487362"/>
          </a:xfrm>
          <a:prstGeom prst="rect">
            <a:avLst/>
          </a:prstGeom>
        </p:spPr>
      </p:pic>
    </p:spTree>
    <p:custDataLst>
      <p:tags r:id="rId1"/>
    </p:custDataLst>
    <p:extLst>
      <p:ext uri="{BB962C8B-B14F-4D97-AF65-F5344CB8AC3E}">
        <p14:creationId xmlns:p14="http://schemas.microsoft.com/office/powerpoint/2010/main" val="4268194316"/>
      </p:ext>
    </p:extLst>
  </p:cSld>
  <p:clrMapOvr>
    <a:masterClrMapping/>
  </p:clrMapOvr>
  <mc:AlternateContent xmlns:mc="http://schemas.openxmlformats.org/markup-compatibility/2006" xmlns:p14="http://schemas.microsoft.com/office/powerpoint/2010/main">
    <mc:Choice Requires="p14">
      <p:transition spd="slow" p14:dur="2000" advTm="23952"/>
    </mc:Choice>
    <mc:Fallback xmlns="">
      <p:transition spd="slow" advTm="239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1" fill="hold" display="0">
                  <p:stCondLst>
                    <p:cond delay="indefinite"/>
                  </p:stCondLst>
                  <p:endCondLst>
                    <p:cond evt="onStopAudio" delay="0">
                      <p:tgtEl>
                        <p:sldTgt/>
                      </p:tgtEl>
                    </p:cond>
                  </p:endCondLst>
                </p:cTn>
                <p:tgtEl>
                  <p:spTgt spid="15"/>
                </p:tgtEl>
              </p:cMediaNode>
            </p:audio>
          </p:childTnLst>
        </p:cTn>
      </p:par>
    </p:tnLst>
    <p:bldLst>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10D988B4-38B6-418C-95DA-53324F09C536}"/>
              </a:ext>
            </a:extLst>
          </p:cNvPr>
          <p:cNvSpPr>
            <a:spLocks noGrp="1"/>
          </p:cNvSpPr>
          <p:nvPr>
            <p:ph type="title"/>
          </p:nvPr>
        </p:nvSpPr>
        <p:spPr/>
        <p:txBody>
          <a:bodyPr/>
          <a:lstStyle/>
          <a:p>
            <a:r>
              <a:rPr lang="en-US" dirty="0"/>
              <a:t> 	</a:t>
            </a:r>
          </a:p>
        </p:txBody>
      </p:sp>
      <p:sp>
        <p:nvSpPr>
          <p:cNvPr id="7" name="Textplatzhalter 6">
            <a:extLst>
              <a:ext uri="{FF2B5EF4-FFF2-40B4-BE49-F238E27FC236}">
                <a16:creationId xmlns:a16="http://schemas.microsoft.com/office/drawing/2014/main" id="{D63B1809-E8AE-42BA-AC00-F0FB1D2C006E}"/>
              </a:ext>
            </a:extLst>
          </p:cNvPr>
          <p:cNvSpPr>
            <a:spLocks noGrp="1"/>
          </p:cNvSpPr>
          <p:nvPr>
            <p:ph type="body" sz="quarter" idx="14"/>
          </p:nvPr>
        </p:nvSpPr>
        <p:spPr/>
        <p:txBody>
          <a:bodyPr/>
          <a:lstStyle/>
          <a:p>
            <a:r>
              <a:rPr lang="en-US" dirty="0"/>
              <a:t>Lab Buddy System - Overview</a:t>
            </a:r>
          </a:p>
        </p:txBody>
      </p:sp>
      <p:pic>
        <p:nvPicPr>
          <p:cNvPr id="9" name="Grafik 8">
            <a:extLst>
              <a:ext uri="{FF2B5EF4-FFF2-40B4-BE49-F238E27FC236}">
                <a16:creationId xmlns:a16="http://schemas.microsoft.com/office/drawing/2014/main" id="{9FAADB4D-70CF-42DA-94C0-F895759F38E5}"/>
              </a:ext>
            </a:extLst>
          </p:cNvPr>
          <p:cNvPicPr>
            <a:picLocks noChangeAspect="1"/>
          </p:cNvPicPr>
          <p:nvPr/>
        </p:nvPicPr>
        <p:blipFill>
          <a:blip r:embed="rId6"/>
          <a:stretch>
            <a:fillRect/>
          </a:stretch>
        </p:blipFill>
        <p:spPr>
          <a:xfrm>
            <a:off x="3211524" y="2536926"/>
            <a:ext cx="7577374" cy="3284058"/>
          </a:xfrm>
          <a:prstGeom prst="rect">
            <a:avLst/>
          </a:prstGeom>
        </p:spPr>
      </p:pic>
      <p:pic>
        <p:nvPicPr>
          <p:cNvPr id="10" name="Grafik 9">
            <a:extLst>
              <a:ext uri="{FF2B5EF4-FFF2-40B4-BE49-F238E27FC236}">
                <a16:creationId xmlns:a16="http://schemas.microsoft.com/office/drawing/2014/main" id="{64CB484E-C364-40C0-B550-D6224B917596}"/>
              </a:ext>
            </a:extLst>
          </p:cNvPr>
          <p:cNvPicPr>
            <a:picLocks noChangeAspect="1"/>
          </p:cNvPicPr>
          <p:nvPr/>
        </p:nvPicPr>
        <p:blipFill>
          <a:blip r:embed="rId7"/>
          <a:srcRect/>
          <a:stretch/>
        </p:blipFill>
        <p:spPr>
          <a:xfrm>
            <a:off x="3211524" y="2536925"/>
            <a:ext cx="7577374" cy="3284057"/>
          </a:xfrm>
          <a:prstGeom prst="rect">
            <a:avLst/>
          </a:prstGeom>
        </p:spPr>
      </p:pic>
      <p:pic>
        <p:nvPicPr>
          <p:cNvPr id="11" name="Grafik 10">
            <a:extLst>
              <a:ext uri="{FF2B5EF4-FFF2-40B4-BE49-F238E27FC236}">
                <a16:creationId xmlns:a16="http://schemas.microsoft.com/office/drawing/2014/main" id="{071CC573-D554-4D7F-ABA3-7E3067AD3E2C}"/>
              </a:ext>
            </a:extLst>
          </p:cNvPr>
          <p:cNvPicPr>
            <a:picLocks noChangeAspect="1"/>
          </p:cNvPicPr>
          <p:nvPr/>
        </p:nvPicPr>
        <p:blipFill>
          <a:blip r:embed="rId8"/>
          <a:srcRect/>
          <a:stretch/>
        </p:blipFill>
        <p:spPr>
          <a:xfrm>
            <a:off x="3211525" y="2536925"/>
            <a:ext cx="7577372" cy="3284057"/>
          </a:xfrm>
          <a:prstGeom prst="rect">
            <a:avLst/>
          </a:prstGeom>
        </p:spPr>
      </p:pic>
      <p:pic>
        <p:nvPicPr>
          <p:cNvPr id="12" name="Grafik 11">
            <a:extLst>
              <a:ext uri="{FF2B5EF4-FFF2-40B4-BE49-F238E27FC236}">
                <a16:creationId xmlns:a16="http://schemas.microsoft.com/office/drawing/2014/main" id="{5C477F9A-9362-44EA-A61C-2476BD46EB0C}"/>
              </a:ext>
            </a:extLst>
          </p:cNvPr>
          <p:cNvPicPr>
            <a:picLocks noChangeAspect="1"/>
          </p:cNvPicPr>
          <p:nvPr/>
        </p:nvPicPr>
        <p:blipFill>
          <a:blip r:embed="rId9"/>
          <a:srcRect/>
          <a:stretch/>
        </p:blipFill>
        <p:spPr>
          <a:xfrm>
            <a:off x="3211525" y="2536927"/>
            <a:ext cx="7577372" cy="3284056"/>
          </a:xfrm>
          <a:prstGeom prst="rect">
            <a:avLst/>
          </a:prstGeom>
        </p:spPr>
      </p:pic>
      <p:pic>
        <p:nvPicPr>
          <p:cNvPr id="14" name="Grafik 13">
            <a:extLst>
              <a:ext uri="{FF2B5EF4-FFF2-40B4-BE49-F238E27FC236}">
                <a16:creationId xmlns:a16="http://schemas.microsoft.com/office/drawing/2014/main" id="{FEBED17F-BC7A-B7B7-AEBD-19EB7EED153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253300" y="370385"/>
            <a:ext cx="3431385" cy="519277"/>
          </a:xfrm>
          <a:prstGeom prst="rect">
            <a:avLst/>
          </a:prstGeom>
        </p:spPr>
      </p:pic>
      <p:sp>
        <p:nvSpPr>
          <p:cNvPr id="15" name="Textfeld 14">
            <a:extLst>
              <a:ext uri="{FF2B5EF4-FFF2-40B4-BE49-F238E27FC236}">
                <a16:creationId xmlns:a16="http://schemas.microsoft.com/office/drawing/2014/main" id="{9DB5025C-C745-1682-1A43-EBA6E6907FE9}"/>
              </a:ext>
            </a:extLst>
          </p:cNvPr>
          <p:cNvSpPr txBox="1"/>
          <p:nvPr/>
        </p:nvSpPr>
        <p:spPr>
          <a:xfrm>
            <a:off x="1563144" y="1606047"/>
            <a:ext cx="8542706" cy="1754326"/>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dirty="0">
                <a:solidFill>
                  <a:schemeClr val="bg1"/>
                </a:solidFill>
              </a:rPr>
              <a:t>Two on-site students, one online student</a:t>
            </a:r>
          </a:p>
          <a:p>
            <a:pPr marL="285750" indent="-285750">
              <a:lnSpc>
                <a:spcPct val="150000"/>
              </a:lnSpc>
              <a:buFont typeface="Arial" panose="020B0604020202020204" pitchFamily="34" charset="0"/>
              <a:buChar char="•"/>
            </a:pPr>
            <a:r>
              <a:rPr lang="en-US" dirty="0">
                <a:solidFill>
                  <a:schemeClr val="bg1"/>
                </a:solidFill>
              </a:rPr>
              <a:t>Regular video conference</a:t>
            </a:r>
          </a:p>
          <a:p>
            <a:pPr marL="285750" indent="-285750">
              <a:lnSpc>
                <a:spcPct val="150000"/>
              </a:lnSpc>
              <a:buFont typeface="Arial" panose="020B0604020202020204" pitchFamily="34" charset="0"/>
              <a:buChar char="•"/>
            </a:pPr>
            <a:r>
              <a:rPr lang="en-US" dirty="0">
                <a:solidFill>
                  <a:schemeClr val="bg1"/>
                </a:solidFill>
              </a:rPr>
              <a:t>Multiple cameras via single-board computers	</a:t>
            </a:r>
          </a:p>
          <a:p>
            <a:pPr marL="285750" indent="-285750">
              <a:lnSpc>
                <a:spcPct val="150000"/>
              </a:lnSpc>
              <a:buFont typeface="Arial" panose="020B0604020202020204" pitchFamily="34" charset="0"/>
              <a:buChar char="•"/>
            </a:pPr>
            <a:r>
              <a:rPr lang="en-US" dirty="0">
                <a:solidFill>
                  <a:schemeClr val="bg1"/>
                </a:solidFill>
              </a:rPr>
              <a:t>Hands-free audio</a:t>
            </a:r>
          </a:p>
        </p:txBody>
      </p:sp>
      <p:pic>
        <p:nvPicPr>
          <p:cNvPr id="5" name="Audio 4">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11"/>
          <a:stretch>
            <a:fillRect/>
          </a:stretch>
        </p:blipFill>
        <p:spPr>
          <a:xfrm>
            <a:off x="11488738" y="6154738"/>
            <a:ext cx="487362" cy="487362"/>
          </a:xfrm>
          <a:prstGeom prst="rect">
            <a:avLst/>
          </a:prstGeom>
        </p:spPr>
      </p:pic>
    </p:spTree>
    <p:custDataLst>
      <p:tags r:id="rId1"/>
    </p:custDataLst>
    <p:extLst>
      <p:ext uri="{BB962C8B-B14F-4D97-AF65-F5344CB8AC3E}">
        <p14:creationId xmlns:p14="http://schemas.microsoft.com/office/powerpoint/2010/main" val="2710417727"/>
      </p:ext>
    </p:extLst>
  </p:cSld>
  <p:clrMapOvr>
    <a:masterClrMapping/>
  </p:clrMapOvr>
  <mc:AlternateContent xmlns:mc="http://schemas.openxmlformats.org/markup-compatibility/2006" xmlns:p14="http://schemas.microsoft.com/office/powerpoint/2010/main">
    <mc:Choice Requires="p14">
      <p:transition spd="slow" p14:dur="2000" advTm="36956"/>
    </mc:Choice>
    <mc:Fallback xmlns="">
      <p:transition spd="slow" advTm="369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5" fill="hold" display="0">
                  <p:stCondLst>
                    <p:cond delay="indefinite"/>
                  </p:stCondLst>
                  <p:endCondLst>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10D988B4-38B6-418C-95DA-53324F09C536}"/>
              </a:ext>
            </a:extLst>
          </p:cNvPr>
          <p:cNvSpPr>
            <a:spLocks noGrp="1"/>
          </p:cNvSpPr>
          <p:nvPr>
            <p:ph type="title"/>
          </p:nvPr>
        </p:nvSpPr>
        <p:spPr/>
        <p:txBody>
          <a:bodyPr/>
          <a:lstStyle/>
          <a:p>
            <a:r>
              <a:rPr lang="en-US" dirty="0"/>
              <a:t> 	</a:t>
            </a:r>
          </a:p>
        </p:txBody>
      </p:sp>
      <p:sp>
        <p:nvSpPr>
          <p:cNvPr id="7" name="Textplatzhalter 6">
            <a:extLst>
              <a:ext uri="{FF2B5EF4-FFF2-40B4-BE49-F238E27FC236}">
                <a16:creationId xmlns:a16="http://schemas.microsoft.com/office/drawing/2014/main" id="{D63B1809-E8AE-42BA-AC00-F0FB1D2C006E}"/>
              </a:ext>
            </a:extLst>
          </p:cNvPr>
          <p:cNvSpPr>
            <a:spLocks noGrp="1"/>
          </p:cNvSpPr>
          <p:nvPr>
            <p:ph type="body" sz="quarter" idx="14"/>
          </p:nvPr>
        </p:nvSpPr>
        <p:spPr/>
        <p:txBody>
          <a:bodyPr/>
          <a:lstStyle/>
          <a:p>
            <a:r>
              <a:rPr lang="en-US" dirty="0"/>
              <a:t>Lab Buddy System - Advantages</a:t>
            </a:r>
          </a:p>
        </p:txBody>
      </p:sp>
      <p:sp>
        <p:nvSpPr>
          <p:cNvPr id="13" name="Textfeld 12">
            <a:extLst>
              <a:ext uri="{FF2B5EF4-FFF2-40B4-BE49-F238E27FC236}">
                <a16:creationId xmlns:a16="http://schemas.microsoft.com/office/drawing/2014/main" id="{542627F6-4F7B-4068-B6DC-8AD78CADCFEA}"/>
              </a:ext>
            </a:extLst>
          </p:cNvPr>
          <p:cNvSpPr txBox="1"/>
          <p:nvPr/>
        </p:nvSpPr>
        <p:spPr>
          <a:xfrm>
            <a:off x="1563144" y="1606047"/>
            <a:ext cx="8542706" cy="2723823"/>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dirty="0">
                <a:solidFill>
                  <a:schemeClr val="bg1"/>
                </a:solidFill>
              </a:rPr>
              <a:t>Easy installation</a:t>
            </a:r>
          </a:p>
          <a:p>
            <a:pPr marL="628650" lvl="1" indent="-285750">
              <a:buFont typeface="Wingdings" panose="05000000000000000000" pitchFamily="2" charset="2"/>
              <a:buChar char="Ø"/>
            </a:pPr>
            <a:r>
              <a:rPr lang="en-US" dirty="0">
                <a:solidFill>
                  <a:schemeClr val="bg1"/>
                </a:solidFill>
              </a:rPr>
              <a:t>single-board computers auto-connect </a:t>
            </a:r>
            <a:br>
              <a:rPr lang="en-US" dirty="0">
                <a:solidFill>
                  <a:schemeClr val="bg1"/>
                </a:solidFill>
              </a:rPr>
            </a:br>
            <a:r>
              <a:rPr lang="en-US" dirty="0">
                <a:solidFill>
                  <a:schemeClr val="bg1"/>
                </a:solidFill>
              </a:rPr>
              <a:t>themselves to the meeting</a:t>
            </a:r>
          </a:p>
          <a:p>
            <a:pPr marL="285750" indent="-285750">
              <a:lnSpc>
                <a:spcPct val="150000"/>
              </a:lnSpc>
              <a:buFont typeface="Arial" panose="020B0604020202020204" pitchFamily="34" charset="0"/>
              <a:buChar char="•"/>
            </a:pPr>
            <a:r>
              <a:rPr lang="en-US" dirty="0">
                <a:solidFill>
                  <a:schemeClr val="bg1"/>
                </a:solidFill>
              </a:rPr>
              <a:t>Easy management </a:t>
            </a:r>
          </a:p>
          <a:p>
            <a:pPr marL="628650" lvl="1" indent="-285750">
              <a:buFont typeface="Wingdings" panose="05000000000000000000" pitchFamily="2" charset="2"/>
              <a:buChar char="Ø"/>
            </a:pPr>
            <a:r>
              <a:rPr lang="en-US" dirty="0">
                <a:solidFill>
                  <a:schemeClr val="bg1"/>
                </a:solidFill>
              </a:rPr>
              <a:t>different groups in different breakout rooms</a:t>
            </a:r>
          </a:p>
          <a:p>
            <a:pPr marL="285750" indent="-285750">
              <a:lnSpc>
                <a:spcPct val="150000"/>
              </a:lnSpc>
              <a:buFont typeface="Arial" panose="020B0604020202020204" pitchFamily="34" charset="0"/>
              <a:buChar char="•"/>
            </a:pPr>
            <a:r>
              <a:rPr lang="en-US" dirty="0">
                <a:solidFill>
                  <a:schemeClr val="bg1"/>
                </a:solidFill>
              </a:rPr>
              <a:t>Easy to use</a:t>
            </a:r>
          </a:p>
          <a:p>
            <a:pPr marL="628650" lvl="1" indent="-285750">
              <a:buFont typeface="Wingdings" panose="05000000000000000000" pitchFamily="2" charset="2"/>
              <a:buChar char="Ø"/>
            </a:pPr>
            <a:r>
              <a:rPr lang="en-US" dirty="0">
                <a:solidFill>
                  <a:schemeClr val="bg1"/>
                </a:solidFill>
              </a:rPr>
              <a:t>independent of the number of participants</a:t>
            </a:r>
          </a:p>
          <a:p>
            <a:pPr marL="628650" lvl="1" indent="-285750">
              <a:buFont typeface="Wingdings" panose="05000000000000000000" pitchFamily="2" charset="2"/>
              <a:buChar char="Ø"/>
            </a:pPr>
            <a:r>
              <a:rPr lang="en-US" dirty="0">
                <a:solidFill>
                  <a:schemeClr val="bg1"/>
                </a:solidFill>
              </a:rPr>
              <a:t>moveable webcams on flexible tripods</a:t>
            </a:r>
          </a:p>
        </p:txBody>
      </p:sp>
      <p:pic>
        <p:nvPicPr>
          <p:cNvPr id="15" name="Grafik 14" descr="Ein Bild, das drinnen, Person enthält.&#10;&#10;Automatisch generierte Beschreibung">
            <a:extLst>
              <a:ext uri="{FF2B5EF4-FFF2-40B4-BE49-F238E27FC236}">
                <a16:creationId xmlns:a16="http://schemas.microsoft.com/office/drawing/2014/main" id="{448A5279-1AB9-4336-A113-2B8677081815}"/>
              </a:ext>
            </a:extLst>
          </p:cNvPr>
          <p:cNvPicPr>
            <a:picLocks noChangeAspect="1"/>
          </p:cNvPicPr>
          <p:nvPr/>
        </p:nvPicPr>
        <p:blipFill>
          <a:blip r:embed="rId5"/>
          <a:stretch>
            <a:fillRect/>
          </a:stretch>
        </p:blipFill>
        <p:spPr>
          <a:xfrm>
            <a:off x="6725638" y="1662429"/>
            <a:ext cx="4935975" cy="2775116"/>
          </a:xfrm>
          <a:prstGeom prst="rect">
            <a:avLst/>
          </a:prstGeom>
        </p:spPr>
      </p:pic>
      <p:pic>
        <p:nvPicPr>
          <p:cNvPr id="14" name="Grafik 13" descr="Ein Bild, das Text, drinnen, Screenshot, verschieden enthält.&#10;&#10;Automatisch generierte Beschreibung">
            <a:extLst>
              <a:ext uri="{FF2B5EF4-FFF2-40B4-BE49-F238E27FC236}">
                <a16:creationId xmlns:a16="http://schemas.microsoft.com/office/drawing/2014/main" id="{6202FF0F-96B9-4DED-B998-FC6A2EDCE304}"/>
              </a:ext>
            </a:extLst>
          </p:cNvPr>
          <p:cNvPicPr>
            <a:picLocks noChangeAspect="1"/>
          </p:cNvPicPr>
          <p:nvPr/>
        </p:nvPicPr>
        <p:blipFill>
          <a:blip r:embed="rId6"/>
          <a:stretch>
            <a:fillRect/>
          </a:stretch>
        </p:blipFill>
        <p:spPr>
          <a:xfrm>
            <a:off x="7962143" y="4382606"/>
            <a:ext cx="3103067" cy="1744614"/>
          </a:xfrm>
          <a:prstGeom prst="rect">
            <a:avLst/>
          </a:prstGeom>
        </p:spPr>
      </p:pic>
      <p:pic>
        <p:nvPicPr>
          <p:cNvPr id="16" name="Grafik 15" descr="Ein Bild, das Text, drinnen, Elektronik, Computer enthält.&#10;&#10;Automatisch generierte Beschreibung">
            <a:extLst>
              <a:ext uri="{FF2B5EF4-FFF2-40B4-BE49-F238E27FC236}">
                <a16:creationId xmlns:a16="http://schemas.microsoft.com/office/drawing/2014/main" id="{DE640EB8-A491-4FB6-BE1A-302DB5D24809}"/>
              </a:ext>
            </a:extLst>
          </p:cNvPr>
          <p:cNvPicPr>
            <a:picLocks noChangeAspect="1"/>
          </p:cNvPicPr>
          <p:nvPr/>
        </p:nvPicPr>
        <p:blipFill>
          <a:blip r:embed="rId7"/>
          <a:stretch>
            <a:fillRect/>
          </a:stretch>
        </p:blipFill>
        <p:spPr>
          <a:xfrm>
            <a:off x="4792841" y="4382606"/>
            <a:ext cx="2818701" cy="1760122"/>
          </a:xfrm>
          <a:prstGeom prst="rect">
            <a:avLst/>
          </a:prstGeom>
        </p:spPr>
      </p:pic>
      <p:pic>
        <p:nvPicPr>
          <p:cNvPr id="17" name="Grafik 16" descr="Ein Bild, das Text, drinnen, Elektronik, Bildschirm enthält.&#10;&#10;Automatisch generierte Beschreibung">
            <a:extLst>
              <a:ext uri="{FF2B5EF4-FFF2-40B4-BE49-F238E27FC236}">
                <a16:creationId xmlns:a16="http://schemas.microsoft.com/office/drawing/2014/main" id="{4D9236A7-50DF-4657-A1E6-D065FAA2A06D}"/>
              </a:ext>
            </a:extLst>
          </p:cNvPr>
          <p:cNvPicPr>
            <a:picLocks noChangeAspect="1"/>
          </p:cNvPicPr>
          <p:nvPr/>
        </p:nvPicPr>
        <p:blipFill>
          <a:blip r:embed="rId8"/>
          <a:stretch>
            <a:fillRect/>
          </a:stretch>
        </p:blipFill>
        <p:spPr>
          <a:xfrm>
            <a:off x="1629063" y="4384331"/>
            <a:ext cx="2813177" cy="1756673"/>
          </a:xfrm>
          <a:prstGeom prst="rect">
            <a:avLst/>
          </a:prstGeom>
        </p:spPr>
      </p:pic>
      <p:pic>
        <p:nvPicPr>
          <p:cNvPr id="19" name="Grafik 18">
            <a:extLst>
              <a:ext uri="{FF2B5EF4-FFF2-40B4-BE49-F238E27FC236}">
                <a16:creationId xmlns:a16="http://schemas.microsoft.com/office/drawing/2014/main" id="{F1F1AA49-3363-584D-9074-F62751DAE8E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253300" y="370385"/>
            <a:ext cx="3431385" cy="519277"/>
          </a:xfrm>
          <a:prstGeom prst="rect">
            <a:avLst/>
          </a:prstGeom>
        </p:spPr>
      </p:pic>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4115335073"/>
      </p:ext>
    </p:extLst>
  </p:cSld>
  <p:clrMapOvr>
    <a:masterClrMapping/>
  </p:clrMapOvr>
  <mc:AlternateContent xmlns:mc="http://schemas.openxmlformats.org/markup-compatibility/2006" xmlns:p14="http://schemas.microsoft.com/office/powerpoint/2010/main">
    <mc:Choice Requires="p14">
      <p:transition spd="slow" p14:dur="2000" advTm="20763"/>
    </mc:Choice>
    <mc:Fallback xmlns="">
      <p:transition spd="slow" advTm="207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10D988B4-38B6-418C-95DA-53324F09C536}"/>
              </a:ext>
            </a:extLst>
          </p:cNvPr>
          <p:cNvSpPr>
            <a:spLocks noGrp="1"/>
          </p:cNvSpPr>
          <p:nvPr>
            <p:ph type="title"/>
          </p:nvPr>
        </p:nvSpPr>
        <p:spPr/>
        <p:txBody>
          <a:bodyPr/>
          <a:lstStyle/>
          <a:p>
            <a:r>
              <a:rPr lang="en-US" dirty="0"/>
              <a:t> 	</a:t>
            </a:r>
          </a:p>
        </p:txBody>
      </p:sp>
      <p:sp>
        <p:nvSpPr>
          <p:cNvPr id="7" name="Textplatzhalter 6">
            <a:extLst>
              <a:ext uri="{FF2B5EF4-FFF2-40B4-BE49-F238E27FC236}">
                <a16:creationId xmlns:a16="http://schemas.microsoft.com/office/drawing/2014/main" id="{D63B1809-E8AE-42BA-AC00-F0FB1D2C006E}"/>
              </a:ext>
            </a:extLst>
          </p:cNvPr>
          <p:cNvSpPr>
            <a:spLocks noGrp="1"/>
          </p:cNvSpPr>
          <p:nvPr>
            <p:ph type="body" sz="quarter" idx="14"/>
          </p:nvPr>
        </p:nvSpPr>
        <p:spPr/>
        <p:txBody>
          <a:bodyPr/>
          <a:lstStyle/>
          <a:p>
            <a:r>
              <a:rPr lang="en-US" dirty="0"/>
              <a:t>Lab Buddy System - Qualitative Evaluation</a:t>
            </a:r>
          </a:p>
          <a:p>
            <a:endParaRPr lang="en-US" dirty="0"/>
          </a:p>
        </p:txBody>
      </p:sp>
      <p:pic>
        <p:nvPicPr>
          <p:cNvPr id="22" name="Grafik 21">
            <a:extLst>
              <a:ext uri="{FF2B5EF4-FFF2-40B4-BE49-F238E27FC236}">
                <a16:creationId xmlns:a16="http://schemas.microsoft.com/office/drawing/2014/main" id="{37F4E703-D98C-C9C1-A432-E88BBFE0FBD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53300" y="370385"/>
            <a:ext cx="3431385" cy="519277"/>
          </a:xfrm>
          <a:prstGeom prst="rect">
            <a:avLst/>
          </a:prstGeom>
        </p:spPr>
      </p:pic>
      <p:sp>
        <p:nvSpPr>
          <p:cNvPr id="46" name="Textfeld 45">
            <a:extLst>
              <a:ext uri="{FF2B5EF4-FFF2-40B4-BE49-F238E27FC236}">
                <a16:creationId xmlns:a16="http://schemas.microsoft.com/office/drawing/2014/main" id="{1C0864F9-5875-75FA-9029-47A1D9E3674F}"/>
              </a:ext>
            </a:extLst>
          </p:cNvPr>
          <p:cNvSpPr txBox="1"/>
          <p:nvPr/>
        </p:nvSpPr>
        <p:spPr>
          <a:xfrm>
            <a:off x="128954" y="1485872"/>
            <a:ext cx="10210800" cy="369332"/>
          </a:xfrm>
          <a:prstGeom prst="rect">
            <a:avLst/>
          </a:prstGeom>
          <a:noFill/>
        </p:spPr>
        <p:txBody>
          <a:bodyPr wrap="square">
            <a:spAutoFit/>
          </a:bodyPr>
          <a:lstStyle/>
          <a:p>
            <a:r>
              <a:rPr lang="en-US" b="1" dirty="0">
                <a:solidFill>
                  <a:schemeClr val="accent6"/>
                </a:solidFill>
              </a:rPr>
              <a:t>Most Important Question: </a:t>
            </a:r>
            <a:r>
              <a:rPr lang="en-US" b="1" i="1" dirty="0">
                <a:solidFill>
                  <a:schemeClr val="accent6"/>
                </a:solidFill>
              </a:rPr>
              <a:t>What needs to be improved or should be done differently?</a:t>
            </a:r>
          </a:p>
        </p:txBody>
      </p:sp>
      <p:sp>
        <p:nvSpPr>
          <p:cNvPr id="49" name="Textfeld 48">
            <a:extLst>
              <a:ext uri="{FF2B5EF4-FFF2-40B4-BE49-F238E27FC236}">
                <a16:creationId xmlns:a16="http://schemas.microsoft.com/office/drawing/2014/main" id="{CDB75DA8-9A21-CAAC-5EA5-C6F0A93718A8}"/>
              </a:ext>
            </a:extLst>
          </p:cNvPr>
          <p:cNvSpPr txBox="1"/>
          <p:nvPr/>
        </p:nvSpPr>
        <p:spPr>
          <a:xfrm>
            <a:off x="128954" y="2050440"/>
            <a:ext cx="11794774" cy="3970318"/>
          </a:xfrm>
          <a:prstGeom prst="rect">
            <a:avLst/>
          </a:prstGeom>
          <a:solidFill>
            <a:srgbClr val="000000">
              <a:alpha val="60000"/>
            </a:srgbClr>
          </a:solidFill>
        </p:spPr>
        <p:txBody>
          <a:bodyPr wrap="square">
            <a:spAutoFit/>
          </a:bodyPr>
          <a:lstStyle/>
          <a:p>
            <a:r>
              <a:rPr lang="en-US" dirty="0">
                <a:solidFill>
                  <a:schemeClr val="accent4">
                    <a:lumMod val="50000"/>
                    <a:lumOff val="50000"/>
                  </a:schemeClr>
                </a:solidFill>
              </a:rPr>
              <a:t>“The sound system. And the background noisy sound.”</a:t>
            </a:r>
          </a:p>
          <a:p>
            <a:endParaRPr lang="en-US" dirty="0">
              <a:solidFill>
                <a:schemeClr val="accent4">
                  <a:lumMod val="50000"/>
                  <a:lumOff val="50000"/>
                </a:schemeClr>
              </a:solidFill>
            </a:endParaRPr>
          </a:p>
          <a:p>
            <a:r>
              <a:rPr lang="en-US" dirty="0">
                <a:solidFill>
                  <a:schemeClr val="accent4">
                    <a:lumMod val="50000"/>
                    <a:lumOff val="50000"/>
                  </a:schemeClr>
                </a:solidFill>
              </a:rPr>
              <a:t>“Better noise cancellation, but not sure what to suggest here that is reasonable.”</a:t>
            </a:r>
          </a:p>
          <a:p>
            <a:endParaRPr lang="en-US" dirty="0">
              <a:solidFill>
                <a:schemeClr val="accent4">
                  <a:lumMod val="50000"/>
                  <a:lumOff val="50000"/>
                </a:schemeClr>
              </a:solidFill>
            </a:endParaRPr>
          </a:p>
          <a:p>
            <a:r>
              <a:rPr lang="en-US" dirty="0">
                <a:solidFill>
                  <a:schemeClr val="bg1">
                    <a:lumMod val="75000"/>
                  </a:schemeClr>
                </a:solidFill>
              </a:rPr>
              <a:t>“This was my first time collaborating with an online student like this so if you were to keep this format you could maybe advise the on site students to explain tasks more frequently and try actively engaging.”</a:t>
            </a:r>
          </a:p>
          <a:p>
            <a:endParaRPr lang="en-US" dirty="0">
              <a:solidFill>
                <a:schemeClr val="bg1">
                  <a:lumMod val="75000"/>
                </a:schemeClr>
              </a:solidFill>
            </a:endParaRPr>
          </a:p>
          <a:p>
            <a:r>
              <a:rPr lang="en-US" dirty="0">
                <a:solidFill>
                  <a:schemeClr val="bg1">
                    <a:lumMod val="75000"/>
                  </a:schemeClr>
                </a:solidFill>
              </a:rPr>
              <a:t>“It's hard to say. I don't think much more can be done to include online students.”</a:t>
            </a:r>
          </a:p>
          <a:p>
            <a:endParaRPr lang="en-US" dirty="0">
              <a:solidFill>
                <a:schemeClr val="bg1">
                  <a:lumMod val="75000"/>
                </a:schemeClr>
              </a:solidFill>
            </a:endParaRPr>
          </a:p>
          <a:p>
            <a:r>
              <a:rPr lang="en-US" dirty="0">
                <a:solidFill>
                  <a:schemeClr val="bg1">
                    <a:lumMod val="75000"/>
                  </a:schemeClr>
                </a:solidFill>
              </a:rPr>
              <a:t>“As an idea, online students can be given AR access to the lab or a controllable VR environment (</a:t>
            </a:r>
            <a:r>
              <a:rPr lang="en-US" dirty="0" err="1">
                <a:solidFill>
                  <a:schemeClr val="bg1">
                    <a:lumMod val="75000"/>
                  </a:schemeClr>
                </a:solidFill>
              </a:rPr>
              <a:t>eg.</a:t>
            </a:r>
            <a:r>
              <a:rPr lang="en-US" dirty="0">
                <a:solidFill>
                  <a:schemeClr val="bg1">
                    <a:lumMod val="75000"/>
                  </a:schemeClr>
                </a:solidFill>
              </a:rPr>
              <a:t>  via Metaverse) with special AR cameras for a more immersive experience. It seems farfetched but if distance learning is to be integrated permanently, this should be looked into.”</a:t>
            </a:r>
          </a:p>
          <a:p>
            <a:endParaRPr lang="en-US" dirty="0">
              <a:solidFill>
                <a:schemeClr val="bg1">
                  <a:lumMod val="75000"/>
                </a:schemeClr>
              </a:solidFill>
            </a:endParaRPr>
          </a:p>
          <a:p>
            <a:r>
              <a:rPr lang="en-US" dirty="0">
                <a:solidFill>
                  <a:schemeClr val="bg1">
                    <a:lumMod val="75000"/>
                  </a:schemeClr>
                </a:solidFill>
              </a:rPr>
              <a:t>“Your job was perfect. Maybe a cup of coffee or a coffee maker in the lab! ;)”</a:t>
            </a:r>
          </a:p>
        </p:txBody>
      </p:sp>
      <p:pic>
        <p:nvPicPr>
          <p:cNvPr id="5" name="Audio 4">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11488738" y="6154738"/>
            <a:ext cx="487362" cy="487362"/>
          </a:xfrm>
          <a:prstGeom prst="rect">
            <a:avLst/>
          </a:prstGeom>
        </p:spPr>
      </p:pic>
    </p:spTree>
    <p:custDataLst>
      <p:tags r:id="rId1"/>
    </p:custDataLst>
    <p:extLst>
      <p:ext uri="{BB962C8B-B14F-4D97-AF65-F5344CB8AC3E}">
        <p14:creationId xmlns:p14="http://schemas.microsoft.com/office/powerpoint/2010/main" val="324925535"/>
      </p:ext>
    </p:extLst>
  </p:cSld>
  <p:clrMapOvr>
    <a:masterClrMapping/>
  </p:clrMapOvr>
  <mc:AlternateContent xmlns:mc="http://schemas.openxmlformats.org/markup-compatibility/2006" xmlns:p14="http://schemas.microsoft.com/office/powerpoint/2010/main">
    <mc:Choice Requires="p14">
      <p:transition spd="slow" p14:dur="2000" advTm="71654"/>
    </mc:Choice>
    <mc:Fallback xmlns="">
      <p:transition spd="slow" advTm="716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1" fill="hold" display="0">
                  <p:stCondLst>
                    <p:cond delay="indefinite"/>
                  </p:stCondLst>
                  <p:endCondLst>
                    <p:cond evt="onStopAudio" delay="0">
                      <p:tgtEl>
                        <p:sldTgt/>
                      </p:tgtEl>
                    </p:cond>
                  </p:endCondLst>
                </p:cTn>
                <p:tgtEl>
                  <p:spTgt spid="5"/>
                </p:tgtEl>
              </p:cMediaNode>
            </p:audio>
          </p:childTnLst>
        </p:cTn>
      </p:par>
    </p:tnLst>
    <p:bldLst>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10D988B4-38B6-418C-95DA-53324F09C536}"/>
              </a:ext>
            </a:extLst>
          </p:cNvPr>
          <p:cNvSpPr>
            <a:spLocks noGrp="1"/>
          </p:cNvSpPr>
          <p:nvPr>
            <p:ph type="title"/>
          </p:nvPr>
        </p:nvSpPr>
        <p:spPr/>
        <p:txBody>
          <a:bodyPr/>
          <a:lstStyle/>
          <a:p>
            <a:r>
              <a:rPr lang="en-US" dirty="0"/>
              <a:t> 	</a:t>
            </a:r>
          </a:p>
        </p:txBody>
      </p:sp>
      <p:sp>
        <p:nvSpPr>
          <p:cNvPr id="7" name="Textplatzhalter 6">
            <a:extLst>
              <a:ext uri="{FF2B5EF4-FFF2-40B4-BE49-F238E27FC236}">
                <a16:creationId xmlns:a16="http://schemas.microsoft.com/office/drawing/2014/main" id="{D63B1809-E8AE-42BA-AC00-F0FB1D2C006E}"/>
              </a:ext>
            </a:extLst>
          </p:cNvPr>
          <p:cNvSpPr>
            <a:spLocks noGrp="1"/>
          </p:cNvSpPr>
          <p:nvPr>
            <p:ph type="body" sz="quarter" idx="14"/>
          </p:nvPr>
        </p:nvSpPr>
        <p:spPr/>
        <p:txBody>
          <a:bodyPr/>
          <a:lstStyle/>
          <a:p>
            <a:r>
              <a:rPr lang="en-US" dirty="0"/>
              <a:t>Lab Buddy System</a:t>
            </a:r>
            <a:br>
              <a:rPr lang="en-US" dirty="0"/>
            </a:br>
            <a:r>
              <a:rPr lang="en-US" i="1" dirty="0"/>
              <a:t>What have we learned and what do we do next?</a:t>
            </a:r>
            <a:endParaRPr lang="en-US" dirty="0"/>
          </a:p>
        </p:txBody>
      </p:sp>
      <p:pic>
        <p:nvPicPr>
          <p:cNvPr id="22" name="Grafik 21">
            <a:extLst>
              <a:ext uri="{FF2B5EF4-FFF2-40B4-BE49-F238E27FC236}">
                <a16:creationId xmlns:a16="http://schemas.microsoft.com/office/drawing/2014/main" id="{37F4E703-D98C-C9C1-A432-E88BBFE0FBD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53300" y="370385"/>
            <a:ext cx="3431385" cy="519277"/>
          </a:xfrm>
          <a:prstGeom prst="rect">
            <a:avLst/>
          </a:prstGeom>
        </p:spPr>
      </p:pic>
      <p:sp>
        <p:nvSpPr>
          <p:cNvPr id="2" name="Textfeld 1">
            <a:extLst>
              <a:ext uri="{FF2B5EF4-FFF2-40B4-BE49-F238E27FC236}">
                <a16:creationId xmlns:a16="http://schemas.microsoft.com/office/drawing/2014/main" id="{9026673B-702A-75E7-B88E-35F69EA57554}"/>
              </a:ext>
            </a:extLst>
          </p:cNvPr>
          <p:cNvSpPr txBox="1"/>
          <p:nvPr/>
        </p:nvSpPr>
        <p:spPr>
          <a:xfrm>
            <a:off x="234462" y="1957757"/>
            <a:ext cx="11570675" cy="4247317"/>
          </a:xfrm>
          <a:prstGeom prst="rect">
            <a:avLst/>
          </a:prstGeom>
          <a:solidFill>
            <a:srgbClr val="000000">
              <a:alpha val="60000"/>
            </a:srgbClr>
          </a:solidFill>
        </p:spPr>
        <p:txBody>
          <a:bodyPr wrap="square" rtlCol="0">
            <a:spAutoFit/>
          </a:bodyPr>
          <a:lstStyle/>
          <a:p>
            <a:pPr marL="285750" indent="-285750">
              <a:buFont typeface="Arial" panose="020B0604020202020204" pitchFamily="34" charset="0"/>
              <a:buChar char="•"/>
            </a:pPr>
            <a:r>
              <a:rPr lang="en-US" b="1" dirty="0">
                <a:solidFill>
                  <a:schemeClr val="accent1"/>
                </a:solidFill>
              </a:rPr>
              <a:t>The sound quality should always be kept in mind.</a:t>
            </a:r>
          </a:p>
          <a:p>
            <a:pPr marL="742950" lvl="1" indent="-285750">
              <a:buFont typeface="Wingdings" panose="05000000000000000000" pitchFamily="2" charset="2"/>
              <a:buChar char="Ø"/>
            </a:pPr>
            <a:r>
              <a:rPr lang="en-US" dirty="0">
                <a:solidFill>
                  <a:schemeClr val="accent1"/>
                </a:solidFill>
              </a:rPr>
              <a:t>We switched from headsets to conferencing systems.</a:t>
            </a:r>
          </a:p>
          <a:p>
            <a:pPr marL="742950" lvl="1" indent="-285750">
              <a:buFont typeface="Wingdings" panose="05000000000000000000" pitchFamily="2" charset="2"/>
              <a:buChar char="Ø"/>
            </a:pPr>
            <a:r>
              <a:rPr lang="en-US" dirty="0">
                <a:solidFill>
                  <a:schemeClr val="accent1"/>
                </a:solidFill>
              </a:rPr>
              <a:t>The online students should also be supported in advance to be able to use a good headset.</a:t>
            </a:r>
          </a:p>
          <a:p>
            <a:pPr marL="285750" indent="-285750">
              <a:buFont typeface="Arial" panose="020B0604020202020204" pitchFamily="34" charset="0"/>
              <a:buChar char="•"/>
            </a:pPr>
            <a:endParaRPr lang="en-US" dirty="0">
              <a:solidFill>
                <a:schemeClr val="accent1"/>
              </a:solidFill>
            </a:endParaRPr>
          </a:p>
          <a:p>
            <a:pPr marL="285750" indent="-285750">
              <a:buFont typeface="Arial" panose="020B0604020202020204" pitchFamily="34" charset="0"/>
              <a:buChar char="•"/>
            </a:pPr>
            <a:r>
              <a:rPr lang="en-US" b="1" dirty="0">
                <a:solidFill>
                  <a:schemeClr val="accent1"/>
                </a:solidFill>
              </a:rPr>
              <a:t>Students should be prepared for this type of interaction in advance.</a:t>
            </a:r>
          </a:p>
          <a:p>
            <a:pPr marL="742950" lvl="1" indent="-285750">
              <a:buFont typeface="Wingdings" panose="05000000000000000000" pitchFamily="2" charset="2"/>
              <a:buChar char="Ø"/>
            </a:pPr>
            <a:r>
              <a:rPr lang="en-US" dirty="0">
                <a:solidFill>
                  <a:schemeClr val="accent1"/>
                </a:solidFill>
              </a:rPr>
              <a:t>Rules of conduct for both sides should be defined and discussed beforehand.</a:t>
            </a:r>
          </a:p>
          <a:p>
            <a:pPr marL="742950" lvl="1" indent="-285750">
              <a:buFont typeface="Wingdings" panose="05000000000000000000" pitchFamily="2" charset="2"/>
              <a:buChar char="Ø"/>
            </a:pPr>
            <a:r>
              <a:rPr lang="en-US" dirty="0">
                <a:solidFill>
                  <a:schemeClr val="accent1"/>
                </a:solidFill>
              </a:rPr>
              <a:t>Behavioral advice for specific situations should also be provided.</a:t>
            </a:r>
          </a:p>
          <a:p>
            <a:pPr marL="285750" indent="-285750">
              <a:buFont typeface="Arial" panose="020B0604020202020204" pitchFamily="34" charset="0"/>
              <a:buChar char="•"/>
            </a:pPr>
            <a:endParaRPr lang="en-US" dirty="0">
              <a:solidFill>
                <a:schemeClr val="accent1"/>
              </a:solidFill>
            </a:endParaRPr>
          </a:p>
          <a:p>
            <a:pPr marL="285750" indent="-285750">
              <a:buFont typeface="Arial" panose="020B0604020202020204" pitchFamily="34" charset="0"/>
              <a:buChar char="•"/>
            </a:pPr>
            <a:r>
              <a:rPr lang="en-US" b="1" dirty="0">
                <a:solidFill>
                  <a:schemeClr val="accent1"/>
                </a:solidFill>
              </a:rPr>
              <a:t>Active matchmaking by most likely subjective criteria which have yet to be found.</a:t>
            </a:r>
          </a:p>
          <a:p>
            <a:pPr marL="742950" lvl="1" indent="-285750">
              <a:buFont typeface="Wingdings" panose="05000000000000000000" pitchFamily="2" charset="2"/>
              <a:buChar char="Ø"/>
            </a:pPr>
            <a:r>
              <a:rPr lang="en-US" dirty="0">
                <a:solidFill>
                  <a:schemeClr val="accent1"/>
                </a:solidFill>
              </a:rPr>
              <a:t>Perhaps the pairs should be asked if they would like to have an online student on the team, as another group member is also a great opportunity.</a:t>
            </a:r>
          </a:p>
          <a:p>
            <a:pPr marL="285750" indent="-285750">
              <a:buFont typeface="Arial" panose="020B0604020202020204" pitchFamily="34" charset="0"/>
              <a:buChar char="•"/>
            </a:pPr>
            <a:endParaRPr lang="en-US" dirty="0">
              <a:solidFill>
                <a:schemeClr val="accent1"/>
              </a:solidFill>
            </a:endParaRPr>
          </a:p>
          <a:p>
            <a:pPr marL="285750" indent="-285750">
              <a:buFont typeface="Arial" panose="020B0604020202020204" pitchFamily="34" charset="0"/>
              <a:buChar char="•"/>
            </a:pPr>
            <a:r>
              <a:rPr lang="en-US" b="1" dirty="0">
                <a:solidFill>
                  <a:schemeClr val="accent1"/>
                </a:solidFill>
              </a:rPr>
              <a:t>Installation of interactive elements for the online students.</a:t>
            </a:r>
          </a:p>
          <a:p>
            <a:pPr marL="742950" lvl="1" indent="-285750">
              <a:buFont typeface="Wingdings" panose="05000000000000000000" pitchFamily="2" charset="2"/>
              <a:buChar char="Ø"/>
            </a:pPr>
            <a:r>
              <a:rPr lang="en-US" dirty="0">
                <a:solidFill>
                  <a:schemeClr val="accent1"/>
                </a:solidFill>
              </a:rPr>
              <a:t>Remote controllable measurement software</a:t>
            </a:r>
          </a:p>
          <a:p>
            <a:pPr marL="742950" lvl="1" indent="-285750">
              <a:buFont typeface="Wingdings" panose="05000000000000000000" pitchFamily="2" charset="2"/>
              <a:buChar char="Ø"/>
            </a:pPr>
            <a:r>
              <a:rPr lang="en-US" dirty="0">
                <a:solidFill>
                  <a:schemeClr val="accent1"/>
                </a:solidFill>
              </a:rPr>
              <a:t>Remote controllable experimental hardware</a:t>
            </a:r>
          </a:p>
        </p:txBody>
      </p:sp>
      <p:pic>
        <p:nvPicPr>
          <p:cNvPr id="9" name="Audio 8">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11488738" y="6154738"/>
            <a:ext cx="487362" cy="487362"/>
          </a:xfrm>
          <a:prstGeom prst="rect">
            <a:avLst/>
          </a:prstGeom>
        </p:spPr>
      </p:pic>
      <p:sp>
        <p:nvSpPr>
          <p:cNvPr id="8" name="Ellipse 7">
            <a:extLst>
              <a:ext uri="{FF2B5EF4-FFF2-40B4-BE49-F238E27FC236}">
                <a16:creationId xmlns:a16="http://schemas.microsoft.com/office/drawing/2014/main" id="{230AA11B-87BF-AA9D-6F71-8083EC7D450E}"/>
              </a:ext>
            </a:extLst>
          </p:cNvPr>
          <p:cNvSpPr/>
          <p:nvPr/>
        </p:nvSpPr>
        <p:spPr>
          <a:xfrm>
            <a:off x="158257" y="5743563"/>
            <a:ext cx="6198994" cy="487362"/>
          </a:xfrm>
          <a:prstGeom prst="ellipse">
            <a:avLst/>
          </a:prstGeom>
          <a:noFill/>
          <a:ln w="76200">
            <a:solidFill>
              <a:srgbClr val="FF0000"/>
            </a:solidFill>
          </a:ln>
          <a:effectLst>
            <a:glow rad="177800">
              <a:srgbClr val="FF000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920338721"/>
      </p:ext>
    </p:extLst>
  </p:cSld>
  <p:clrMapOvr>
    <a:masterClrMapping/>
  </p:clrMapOvr>
  <mc:AlternateContent xmlns:mc="http://schemas.openxmlformats.org/markup-compatibility/2006" xmlns:p14="http://schemas.microsoft.com/office/powerpoint/2010/main">
    <mc:Choice Requires="p14">
      <p:transition spd="slow" p14:dur="2000" advTm="71695"/>
    </mc:Choice>
    <mc:Fallback xmlns="">
      <p:transition spd="slow" advTm="716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xEl>
                                              <p:pRg st="11" end="1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
                                            <p:txEl>
                                              <p:pRg st="12" end="12"/>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41" fill="hold" display="0">
                  <p:stCondLst>
                    <p:cond delay="indefinite"/>
                  </p:stCondLst>
                  <p:endCondLst>
                    <p:cond evt="onStopAudio" delay="0">
                      <p:tgtEl>
                        <p:sldTgt/>
                      </p:tgtEl>
                    </p:cond>
                  </p:endCondLst>
                </p:cTn>
                <p:tgtEl>
                  <p:spTgt spid="9"/>
                </p:tgtEl>
              </p:cMediaNode>
            </p:audio>
          </p:childTnLst>
        </p:cTn>
      </p:par>
    </p:tnLst>
    <p:bldLst>
      <p:bldP spid="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57.9"/>
</p:tagLst>
</file>

<file path=ppt/tags/tag2.xml><?xml version="1.0" encoding="utf-8"?>
<p:tagLst xmlns:a="http://schemas.openxmlformats.org/drawingml/2006/main" xmlns:r="http://schemas.openxmlformats.org/officeDocument/2006/relationships" xmlns:p="http://schemas.openxmlformats.org/presentationml/2006/main">
  <p:tag name="TIMING" val="|21.9|19.7"/>
</p:tagLst>
</file>

<file path=ppt/tags/tag3.xml><?xml version="1.0" encoding="utf-8"?>
<p:tagLst xmlns:a="http://schemas.openxmlformats.org/drawingml/2006/main" xmlns:r="http://schemas.openxmlformats.org/officeDocument/2006/relationships" xmlns:p="http://schemas.openxmlformats.org/presentationml/2006/main">
  <p:tag name="TIMING" val="|16.5"/>
</p:tagLst>
</file>

<file path=ppt/tags/tag4.xml><?xml version="1.0" encoding="utf-8"?>
<p:tagLst xmlns:a="http://schemas.openxmlformats.org/drawingml/2006/main" xmlns:r="http://schemas.openxmlformats.org/officeDocument/2006/relationships" xmlns:p="http://schemas.openxmlformats.org/presentationml/2006/main">
  <p:tag name="TIMING" val="|8.3|8.1|10.7"/>
</p:tagLst>
</file>

<file path=ppt/tags/tag5.xml><?xml version="1.0" encoding="utf-8"?>
<p:tagLst xmlns:a="http://schemas.openxmlformats.org/drawingml/2006/main" xmlns:r="http://schemas.openxmlformats.org/officeDocument/2006/relationships" xmlns:p="http://schemas.openxmlformats.org/presentationml/2006/main">
  <p:tag name="TIMING" val="|7.4"/>
</p:tagLst>
</file>

<file path=ppt/tags/tag6.xml><?xml version="1.0" encoding="utf-8"?>
<p:tagLst xmlns:a="http://schemas.openxmlformats.org/drawingml/2006/main" xmlns:r="http://schemas.openxmlformats.org/officeDocument/2006/relationships" xmlns:p="http://schemas.openxmlformats.org/presentationml/2006/main">
  <p:tag name="TIMING" val="|7.1|21.6|14.6|15.1"/>
</p:tagLst>
</file>

<file path=ppt/theme/theme1.xml><?xml version="1.0" encoding="utf-8"?>
<a:theme xmlns:a="http://schemas.openxmlformats.org/drawingml/2006/main" name="1_MPSP_ppt">
  <a:themeElements>
    <a:clrScheme name="MPS MtL 2">
      <a:dk1>
        <a:srgbClr val="000000"/>
      </a:dk1>
      <a:lt1>
        <a:srgbClr val="FFFFFF"/>
      </a:lt1>
      <a:dk2>
        <a:srgbClr val="44546A"/>
      </a:dk2>
      <a:lt2>
        <a:srgbClr val="C6C6C6"/>
      </a:lt2>
      <a:accent1>
        <a:srgbClr val="B1DBDE"/>
      </a:accent1>
      <a:accent2>
        <a:srgbClr val="008591"/>
      </a:accent2>
      <a:accent3>
        <a:srgbClr val="006069"/>
      </a:accent3>
      <a:accent4>
        <a:srgbClr val="00141E"/>
      </a:accent4>
      <a:accent5>
        <a:srgbClr val="00F3FF"/>
      </a:accent5>
      <a:accent6>
        <a:srgbClr val="F8E300"/>
      </a:accent6>
      <a:hlink>
        <a:srgbClr val="00F3FF"/>
      </a:hlink>
      <a:folHlink>
        <a:srgbClr val="BDBDBD"/>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PSP_ppt" id="{1378C689-D94B-48DF-A7D3-8FE1F1D53AEA}" vid="{551FA8C4-C1F8-4BFB-A974-60B7431F3165}"/>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2316</Words>
  <Application>Microsoft Office PowerPoint</Application>
  <PresentationFormat>Breitbild</PresentationFormat>
  <Paragraphs>230</Paragraphs>
  <Slides>12</Slides>
  <Notes>12</Notes>
  <HiddenSlides>0</HiddenSlides>
  <MMClips>12</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12</vt:i4>
      </vt:variant>
    </vt:vector>
  </HeadingPairs>
  <TitlesOfParts>
    <vt:vector size="21" baseType="lpstr">
      <vt:lpstr>Arial</vt:lpstr>
      <vt:lpstr>Arial Black</vt:lpstr>
      <vt:lpstr>ArialMT</vt:lpstr>
      <vt:lpstr>Brandon Grotesque Bold</vt:lpstr>
      <vt:lpstr>Brandon Grotesque Regular</vt:lpstr>
      <vt:lpstr>Calibri</vt:lpstr>
      <vt:lpstr>robotoregular</vt:lpstr>
      <vt:lpstr>Wingdings</vt:lpstr>
      <vt:lpstr>1_MPSP_ppt</vt:lpstr>
      <vt:lpstr>PowerPoint-Präsentation</vt:lpstr>
      <vt:lpstr> </vt:lpstr>
      <vt:lpstr> </vt:lpstr>
      <vt:lpstr>  </vt:lpstr>
      <vt:lpstr>  </vt:lpstr>
      <vt:lpstr>  </vt:lpstr>
      <vt:lpstr>  </vt:lpstr>
      <vt:lpstr>  </vt:lpstr>
      <vt:lpstr>  </vt:lpstr>
      <vt:lpstr> </vt:lpstr>
      <vt:lpstr> </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Thomas Kaiser</dc:creator>
  <cp:lastModifiedBy>falko.sojka</cp:lastModifiedBy>
  <cp:revision>135</cp:revision>
  <dcterms:created xsi:type="dcterms:W3CDTF">2022-05-11T13:54:26Z</dcterms:created>
  <dcterms:modified xsi:type="dcterms:W3CDTF">2022-07-15T19:25:20Z</dcterms:modified>
</cp:coreProperties>
</file>